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6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7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768" r:id="rId4"/>
  </p:sldMasterIdLst>
  <p:notesMasterIdLst>
    <p:notesMasterId r:id="rId31"/>
  </p:notesMasterIdLst>
  <p:handoutMasterIdLst>
    <p:handoutMasterId r:id="rId32"/>
  </p:handoutMasterIdLst>
  <p:sldIdLst>
    <p:sldId id="256" r:id="rId5"/>
    <p:sldId id="311" r:id="rId6"/>
    <p:sldId id="257" r:id="rId7"/>
    <p:sldId id="312" r:id="rId8"/>
    <p:sldId id="313" r:id="rId9"/>
    <p:sldId id="314" r:id="rId10"/>
    <p:sldId id="315" r:id="rId11"/>
    <p:sldId id="316" r:id="rId12"/>
    <p:sldId id="317" r:id="rId13"/>
    <p:sldId id="318" r:id="rId14"/>
    <p:sldId id="319" r:id="rId15"/>
    <p:sldId id="320" r:id="rId16"/>
    <p:sldId id="321" r:id="rId17"/>
    <p:sldId id="322" r:id="rId18"/>
    <p:sldId id="323" r:id="rId19"/>
    <p:sldId id="324" r:id="rId20"/>
    <p:sldId id="325" r:id="rId21"/>
    <p:sldId id="326" r:id="rId22"/>
    <p:sldId id="328" r:id="rId23"/>
    <p:sldId id="327" r:id="rId24"/>
    <p:sldId id="329" r:id="rId25"/>
    <p:sldId id="330" r:id="rId26"/>
    <p:sldId id="331" r:id="rId27"/>
    <p:sldId id="332" r:id="rId28"/>
    <p:sldId id="333" r:id="rId29"/>
    <p:sldId id="293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DCFD7"/>
    <a:srgbClr val="F25226"/>
    <a:srgbClr val="FFFFFF"/>
    <a:srgbClr val="FE0535"/>
    <a:srgbClr val="699DEF"/>
    <a:srgbClr val="4F3674"/>
    <a:srgbClr val="DB6B95"/>
    <a:srgbClr val="D6A800"/>
    <a:srgbClr val="333333"/>
    <a:srgbClr val="FFE5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DD9C2A3-3CBA-F087-1669-120ECCCE45FE}" v="3" dt="2022-05-28T00:05:00.971"/>
    <p1510:client id="{4344FA70-B068-4ACB-8742-505818F51F95}" v="563" dt="2022-05-28T20:16:59.486"/>
  </p1510:revLst>
</p1510:revInfo>
</file>

<file path=ppt/tableStyles.xml><?xml version="1.0" encoding="utf-8"?>
<a:tblStyleLst xmlns:a="http://schemas.openxmlformats.org/drawingml/2006/main" def="{B301B821-A1FF-4177-AEE7-76D212191A0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046" autoAdjust="0"/>
    <p:restoredTop sz="86987" autoAdjust="0"/>
  </p:normalViewPr>
  <p:slideViewPr>
    <p:cSldViewPr snapToGrid="0">
      <p:cViewPr>
        <p:scale>
          <a:sx n="75" d="100"/>
          <a:sy n="75" d="100"/>
        </p:scale>
        <p:origin x="648" y="52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5" d="100"/>
          <a:sy n="95" d="100"/>
        </p:scale>
        <p:origin x="3582" y="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handoutMaster" Target="handoutMasters/handoutMaster1.xml"/><Relationship Id="rId37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4">
  <dgm:title val=""/>
  <dgm:desc val=""/>
  <dgm:catLst>
    <dgm:cat type="accent5" pri="11400"/>
  </dgm:catLst>
  <dgm:styleLbl name="node0">
    <dgm:fillClrLst meth="cycle">
      <a:schemeClr val="accent5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5">
        <a:shade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5">
        <a:shade val="50000"/>
      </a:schemeClr>
      <a:schemeClr val="accent5">
        <a:tint val="55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5">
        <a:shade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5">
        <a:shade val="80000"/>
        <a:alpha val="50000"/>
      </a:schemeClr>
      <a:schemeClr val="accent5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55000"/>
      </a:schemeClr>
    </dgm:fillClrLst>
    <dgm:linClrLst meth="repeat">
      <a:schemeClr val="accent5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55000"/>
      </a:schemeClr>
    </dgm:fillClrLst>
    <dgm:linClrLst meth="repeat">
      <a:schemeClr val="accent5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55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7556592-831D-476C-9A5E-B75B55787CE1}" type="doc">
      <dgm:prSet loTypeId="urn:diagrams.loki3.com/BracketList" loCatId="list" qsTypeId="urn:microsoft.com/office/officeart/2005/8/quickstyle/simple1" qsCatId="simple" csTypeId="urn:microsoft.com/office/officeart/2005/8/colors/accent5_4" csCatId="accent5" phldr="1"/>
      <dgm:spPr/>
      <dgm:t>
        <a:bodyPr/>
        <a:lstStyle/>
        <a:p>
          <a:endParaRPr lang="en-US"/>
        </a:p>
      </dgm:t>
    </dgm:pt>
    <dgm:pt modelId="{0E168DB4-9D03-4B72-A754-E4EC8B72D726}">
      <dgm:prSet custT="1"/>
      <dgm:spPr/>
      <dgm:t>
        <a:bodyPr/>
        <a:lstStyle/>
        <a:p>
          <a:pPr algn="ctr">
            <a:buNone/>
          </a:pPr>
          <a:r>
            <a:rPr lang="en-US" sz="5100" dirty="0"/>
            <a:t>Step One</a:t>
          </a:r>
        </a:p>
      </dgm:t>
    </dgm:pt>
    <dgm:pt modelId="{D4F87E76-2075-48B7-B370-53EF43F77100}" type="parTrans" cxnId="{9781DD2B-E0EC-4499-BD8A-A99A1DE8EB9E}">
      <dgm:prSet/>
      <dgm:spPr/>
      <dgm:t>
        <a:bodyPr/>
        <a:lstStyle/>
        <a:p>
          <a:endParaRPr lang="en-US"/>
        </a:p>
      </dgm:t>
    </dgm:pt>
    <dgm:pt modelId="{49BDED93-4052-4C35-9902-C5C3A7C15BD6}" type="sibTrans" cxnId="{9781DD2B-E0EC-4499-BD8A-A99A1DE8EB9E}">
      <dgm:prSet/>
      <dgm:spPr/>
      <dgm:t>
        <a:bodyPr/>
        <a:lstStyle/>
        <a:p>
          <a:endParaRPr lang="en-US"/>
        </a:p>
      </dgm:t>
    </dgm:pt>
    <dgm:pt modelId="{3207C6C2-8C05-4C5D-9FDB-6AB64D79D0B6}">
      <dgm:prSet custT="1"/>
      <dgm:spPr/>
      <dgm:t>
        <a:bodyPr/>
        <a:lstStyle/>
        <a:p>
          <a:pPr algn="l">
            <a:buNone/>
          </a:pPr>
          <a:r>
            <a:rPr lang="en-US" sz="3600" dirty="0"/>
            <a:t>The process begins with an input:</a:t>
          </a:r>
        </a:p>
      </dgm:t>
    </dgm:pt>
    <dgm:pt modelId="{D9A80CE5-F068-48A1-B755-9FCF5BC4FAB4}" type="parTrans" cxnId="{165D29D4-1287-450C-827A-5DFF2341785E}">
      <dgm:prSet/>
      <dgm:spPr/>
      <dgm:t>
        <a:bodyPr/>
        <a:lstStyle/>
        <a:p>
          <a:endParaRPr lang="en-US"/>
        </a:p>
      </dgm:t>
    </dgm:pt>
    <dgm:pt modelId="{DCF3E802-ED08-4F69-B473-22955E8BBBE2}" type="sibTrans" cxnId="{165D29D4-1287-450C-827A-5DFF2341785E}">
      <dgm:prSet/>
      <dgm:spPr/>
      <dgm:t>
        <a:bodyPr/>
        <a:lstStyle/>
        <a:p>
          <a:endParaRPr lang="en-US"/>
        </a:p>
      </dgm:t>
    </dgm:pt>
    <dgm:pt modelId="{66514BF0-DE09-44D1-A603-60CE6788AB9D}">
      <dgm:prSet custT="1"/>
      <dgm:spPr/>
      <dgm:t>
        <a:bodyPr/>
        <a:lstStyle/>
        <a:p>
          <a:pPr algn="l">
            <a:buNone/>
          </a:pPr>
          <a:r>
            <a:rPr lang="en-US" sz="3600" dirty="0"/>
            <a:t>a business objective, </a:t>
          </a:r>
        </a:p>
      </dgm:t>
    </dgm:pt>
    <dgm:pt modelId="{3BE70CF4-B6D9-42A7-9523-4F764A8D45C3}" type="parTrans" cxnId="{DEA552AA-B20F-4E09-9267-8A9499418AFE}">
      <dgm:prSet/>
      <dgm:spPr/>
      <dgm:t>
        <a:bodyPr/>
        <a:lstStyle/>
        <a:p>
          <a:endParaRPr lang="en-US"/>
        </a:p>
      </dgm:t>
    </dgm:pt>
    <dgm:pt modelId="{EFAADFB3-3295-463E-BF4A-90D2D51E613A}" type="sibTrans" cxnId="{DEA552AA-B20F-4E09-9267-8A9499418AFE}">
      <dgm:prSet/>
      <dgm:spPr/>
      <dgm:t>
        <a:bodyPr/>
        <a:lstStyle/>
        <a:p>
          <a:endParaRPr lang="en-US"/>
        </a:p>
      </dgm:t>
    </dgm:pt>
    <dgm:pt modelId="{EB037BAB-07F7-4ED3-A427-965143E0CCA8}">
      <dgm:prSet custT="1"/>
      <dgm:spPr/>
      <dgm:t>
        <a:bodyPr/>
        <a:lstStyle/>
        <a:p>
          <a:pPr algn="l">
            <a:buNone/>
          </a:pPr>
          <a:r>
            <a:rPr lang="en-US" sz="2000" dirty="0"/>
            <a:t>			      (Kim et al., 2016, p. 8).</a:t>
          </a:r>
        </a:p>
      </dgm:t>
    </dgm:pt>
    <dgm:pt modelId="{490F26BB-81FA-4847-A596-CBA681E4D32F}" type="parTrans" cxnId="{45743AF3-7DFE-4F65-A02A-AE4481ED93B6}">
      <dgm:prSet/>
      <dgm:spPr/>
      <dgm:t>
        <a:bodyPr/>
        <a:lstStyle/>
        <a:p>
          <a:endParaRPr lang="en-US"/>
        </a:p>
      </dgm:t>
    </dgm:pt>
    <dgm:pt modelId="{F9F9B21A-842E-41AB-BF66-446F7958C350}" type="sibTrans" cxnId="{45743AF3-7DFE-4F65-A02A-AE4481ED93B6}">
      <dgm:prSet/>
      <dgm:spPr/>
      <dgm:t>
        <a:bodyPr/>
        <a:lstStyle/>
        <a:p>
          <a:endParaRPr lang="en-US"/>
        </a:p>
      </dgm:t>
    </dgm:pt>
    <dgm:pt modelId="{017467E2-EB01-44F8-9B10-2B7CA4773786}">
      <dgm:prSet custT="1"/>
      <dgm:spPr/>
      <dgm:t>
        <a:bodyPr/>
        <a:lstStyle/>
        <a:p>
          <a:pPr algn="l">
            <a:buNone/>
          </a:pPr>
          <a:r>
            <a:rPr lang="en-US" sz="3600" dirty="0"/>
            <a:t>concept, </a:t>
          </a:r>
        </a:p>
      </dgm:t>
    </dgm:pt>
    <dgm:pt modelId="{9803B9A3-173C-40B8-9259-815444E449BC}" type="parTrans" cxnId="{50E242EB-3B3E-48DC-A9C7-08FE23EFACC1}">
      <dgm:prSet/>
      <dgm:spPr/>
      <dgm:t>
        <a:bodyPr/>
        <a:lstStyle/>
        <a:p>
          <a:endParaRPr lang="en-US"/>
        </a:p>
      </dgm:t>
    </dgm:pt>
    <dgm:pt modelId="{17879F52-4B1F-4295-B679-577A64BEB725}" type="sibTrans" cxnId="{50E242EB-3B3E-48DC-A9C7-08FE23EFACC1}">
      <dgm:prSet/>
      <dgm:spPr/>
      <dgm:t>
        <a:bodyPr/>
        <a:lstStyle/>
        <a:p>
          <a:endParaRPr lang="en-US"/>
        </a:p>
      </dgm:t>
    </dgm:pt>
    <dgm:pt modelId="{B3D91972-11E1-4C12-BF45-43FDECC5EF70}">
      <dgm:prSet custT="1"/>
      <dgm:spPr/>
      <dgm:t>
        <a:bodyPr/>
        <a:lstStyle/>
        <a:p>
          <a:pPr algn="l">
            <a:buNone/>
          </a:pPr>
          <a:r>
            <a:rPr lang="en-US" sz="3600" dirty="0"/>
            <a:t>idea or hypothesis</a:t>
          </a:r>
        </a:p>
      </dgm:t>
    </dgm:pt>
    <dgm:pt modelId="{8FA5A7D1-F65C-435A-9CBE-DFD81AFE6C93}" type="parTrans" cxnId="{175734E9-BA41-4738-A0E4-9AB9AC9D3AA3}">
      <dgm:prSet/>
      <dgm:spPr/>
      <dgm:t>
        <a:bodyPr/>
        <a:lstStyle/>
        <a:p>
          <a:endParaRPr lang="en-US"/>
        </a:p>
      </dgm:t>
    </dgm:pt>
    <dgm:pt modelId="{4750673A-80B2-4975-A79F-5617B38729CF}" type="sibTrans" cxnId="{175734E9-BA41-4738-A0E4-9AB9AC9D3AA3}">
      <dgm:prSet/>
      <dgm:spPr/>
      <dgm:t>
        <a:bodyPr/>
        <a:lstStyle/>
        <a:p>
          <a:endParaRPr lang="en-US"/>
        </a:p>
      </dgm:t>
    </dgm:pt>
    <dgm:pt modelId="{4FE93628-D95E-4C25-BBC2-A19B36DB8600}" type="pres">
      <dgm:prSet presAssocID="{C7556592-831D-476C-9A5E-B75B55787CE1}" presName="Name0" presStyleCnt="0">
        <dgm:presLayoutVars>
          <dgm:dir/>
          <dgm:animLvl val="lvl"/>
          <dgm:resizeHandles val="exact"/>
        </dgm:presLayoutVars>
      </dgm:prSet>
      <dgm:spPr/>
    </dgm:pt>
    <dgm:pt modelId="{3C598C41-2FD6-4B5B-AE3B-50BB48B9D03E}" type="pres">
      <dgm:prSet presAssocID="{0E168DB4-9D03-4B72-A754-E4EC8B72D726}" presName="linNode" presStyleCnt="0"/>
      <dgm:spPr/>
    </dgm:pt>
    <dgm:pt modelId="{E3EE0B56-A26F-4050-82AD-451B8ACD5E77}" type="pres">
      <dgm:prSet presAssocID="{0E168DB4-9D03-4B72-A754-E4EC8B72D726}" presName="parTx" presStyleLbl="revTx" presStyleIdx="0" presStyleCnt="1">
        <dgm:presLayoutVars>
          <dgm:chMax val="1"/>
          <dgm:bulletEnabled val="1"/>
        </dgm:presLayoutVars>
      </dgm:prSet>
      <dgm:spPr/>
    </dgm:pt>
    <dgm:pt modelId="{2FE56391-4260-44F0-A417-9C7A5AA3A4B3}" type="pres">
      <dgm:prSet presAssocID="{0E168DB4-9D03-4B72-A754-E4EC8B72D726}" presName="bracket" presStyleLbl="parChTrans1D1" presStyleIdx="0" presStyleCnt="1"/>
      <dgm:spPr/>
    </dgm:pt>
    <dgm:pt modelId="{57F2B97D-A085-44DC-984C-EE465B9FECCE}" type="pres">
      <dgm:prSet presAssocID="{0E168DB4-9D03-4B72-A754-E4EC8B72D726}" presName="spH" presStyleCnt="0"/>
      <dgm:spPr/>
    </dgm:pt>
    <dgm:pt modelId="{96F40602-CA5D-49FB-BC89-3CE0EA99A47F}" type="pres">
      <dgm:prSet presAssocID="{0E168DB4-9D03-4B72-A754-E4EC8B72D726}" presName="desTx" presStyleLbl="node1" presStyleIdx="0" presStyleCnt="1">
        <dgm:presLayoutVars>
          <dgm:bulletEnabled val="1"/>
        </dgm:presLayoutVars>
      </dgm:prSet>
      <dgm:spPr/>
    </dgm:pt>
  </dgm:ptLst>
  <dgm:cxnLst>
    <dgm:cxn modelId="{9781DD2B-E0EC-4499-BD8A-A99A1DE8EB9E}" srcId="{C7556592-831D-476C-9A5E-B75B55787CE1}" destId="{0E168DB4-9D03-4B72-A754-E4EC8B72D726}" srcOrd="0" destOrd="0" parTransId="{D4F87E76-2075-48B7-B370-53EF43F77100}" sibTransId="{49BDED93-4052-4C35-9902-C5C3A7C15BD6}"/>
    <dgm:cxn modelId="{8867954D-A304-4F8B-9741-B32776FCF29F}" type="presOf" srcId="{66514BF0-DE09-44D1-A603-60CE6788AB9D}" destId="{96F40602-CA5D-49FB-BC89-3CE0EA99A47F}" srcOrd="0" destOrd="1" presId="urn:diagrams.loki3.com/BracketList"/>
    <dgm:cxn modelId="{2022B882-1867-46B8-A8EA-3BBB7C5F3078}" type="presOf" srcId="{B3D91972-11E1-4C12-BF45-43FDECC5EF70}" destId="{96F40602-CA5D-49FB-BC89-3CE0EA99A47F}" srcOrd="0" destOrd="3" presId="urn:diagrams.loki3.com/BracketList"/>
    <dgm:cxn modelId="{6F0F0884-A6B8-409F-B64B-B2A08A67CF47}" type="presOf" srcId="{EB037BAB-07F7-4ED3-A427-965143E0CCA8}" destId="{96F40602-CA5D-49FB-BC89-3CE0EA99A47F}" srcOrd="0" destOrd="4" presId="urn:diagrams.loki3.com/BracketList"/>
    <dgm:cxn modelId="{0926CA9F-EE8A-451F-9934-07CC7A46A684}" type="presOf" srcId="{017467E2-EB01-44F8-9B10-2B7CA4773786}" destId="{96F40602-CA5D-49FB-BC89-3CE0EA99A47F}" srcOrd="0" destOrd="2" presId="urn:diagrams.loki3.com/BracketList"/>
    <dgm:cxn modelId="{DEA552AA-B20F-4E09-9267-8A9499418AFE}" srcId="{0E168DB4-9D03-4B72-A754-E4EC8B72D726}" destId="{66514BF0-DE09-44D1-A603-60CE6788AB9D}" srcOrd="1" destOrd="0" parTransId="{3BE70CF4-B6D9-42A7-9523-4F764A8D45C3}" sibTransId="{EFAADFB3-3295-463E-BF4A-90D2D51E613A}"/>
    <dgm:cxn modelId="{377035AB-A768-4FBC-BB21-491FC14ED9FE}" type="presOf" srcId="{0E168DB4-9D03-4B72-A754-E4EC8B72D726}" destId="{E3EE0B56-A26F-4050-82AD-451B8ACD5E77}" srcOrd="0" destOrd="0" presId="urn:diagrams.loki3.com/BracketList"/>
    <dgm:cxn modelId="{D50C4DCF-8217-485A-82DC-7C4E37D1EA5C}" type="presOf" srcId="{C7556592-831D-476C-9A5E-B75B55787CE1}" destId="{4FE93628-D95E-4C25-BBC2-A19B36DB8600}" srcOrd="0" destOrd="0" presId="urn:diagrams.loki3.com/BracketList"/>
    <dgm:cxn modelId="{165D29D4-1287-450C-827A-5DFF2341785E}" srcId="{0E168DB4-9D03-4B72-A754-E4EC8B72D726}" destId="{3207C6C2-8C05-4C5D-9FDB-6AB64D79D0B6}" srcOrd="0" destOrd="0" parTransId="{D9A80CE5-F068-48A1-B755-9FCF5BC4FAB4}" sibTransId="{DCF3E802-ED08-4F69-B473-22955E8BBBE2}"/>
    <dgm:cxn modelId="{175734E9-BA41-4738-A0E4-9AB9AC9D3AA3}" srcId="{0E168DB4-9D03-4B72-A754-E4EC8B72D726}" destId="{B3D91972-11E1-4C12-BF45-43FDECC5EF70}" srcOrd="3" destOrd="0" parTransId="{8FA5A7D1-F65C-435A-9CBE-DFD81AFE6C93}" sibTransId="{4750673A-80B2-4975-A79F-5617B38729CF}"/>
    <dgm:cxn modelId="{50E242EB-3B3E-48DC-A9C7-08FE23EFACC1}" srcId="{0E168DB4-9D03-4B72-A754-E4EC8B72D726}" destId="{017467E2-EB01-44F8-9B10-2B7CA4773786}" srcOrd="2" destOrd="0" parTransId="{9803B9A3-173C-40B8-9259-815444E449BC}" sibTransId="{17879F52-4B1F-4295-B679-577A64BEB725}"/>
    <dgm:cxn modelId="{050AFAED-3617-445D-9282-7AF7B962A9D9}" type="presOf" srcId="{3207C6C2-8C05-4C5D-9FDB-6AB64D79D0B6}" destId="{96F40602-CA5D-49FB-BC89-3CE0EA99A47F}" srcOrd="0" destOrd="0" presId="urn:diagrams.loki3.com/BracketList"/>
    <dgm:cxn modelId="{45743AF3-7DFE-4F65-A02A-AE4481ED93B6}" srcId="{B3D91972-11E1-4C12-BF45-43FDECC5EF70}" destId="{EB037BAB-07F7-4ED3-A427-965143E0CCA8}" srcOrd="0" destOrd="0" parTransId="{490F26BB-81FA-4847-A596-CBA681E4D32F}" sibTransId="{F9F9B21A-842E-41AB-BF66-446F7958C350}"/>
    <dgm:cxn modelId="{FFA453B2-B80D-437B-A0C1-28793C025DF6}" type="presParOf" srcId="{4FE93628-D95E-4C25-BBC2-A19B36DB8600}" destId="{3C598C41-2FD6-4B5B-AE3B-50BB48B9D03E}" srcOrd="0" destOrd="0" presId="urn:diagrams.loki3.com/BracketList"/>
    <dgm:cxn modelId="{EC9FBB35-BC8D-4D7A-8196-FB6E07905093}" type="presParOf" srcId="{3C598C41-2FD6-4B5B-AE3B-50BB48B9D03E}" destId="{E3EE0B56-A26F-4050-82AD-451B8ACD5E77}" srcOrd="0" destOrd="0" presId="urn:diagrams.loki3.com/BracketList"/>
    <dgm:cxn modelId="{CB0212AD-0C6D-4A4C-A777-C739B96BFA72}" type="presParOf" srcId="{3C598C41-2FD6-4B5B-AE3B-50BB48B9D03E}" destId="{2FE56391-4260-44F0-A417-9C7A5AA3A4B3}" srcOrd="1" destOrd="0" presId="urn:diagrams.loki3.com/BracketList"/>
    <dgm:cxn modelId="{204B917D-138A-4609-A1A9-1BC2D5E6E7F7}" type="presParOf" srcId="{3C598C41-2FD6-4B5B-AE3B-50BB48B9D03E}" destId="{57F2B97D-A085-44DC-984C-EE465B9FECCE}" srcOrd="2" destOrd="0" presId="urn:diagrams.loki3.com/BracketList"/>
    <dgm:cxn modelId="{EBB1F3D0-B6A9-4B28-B6AE-CB558C443791}" type="presParOf" srcId="{3C598C41-2FD6-4B5B-AE3B-50BB48B9D03E}" destId="{96F40602-CA5D-49FB-BC89-3CE0EA99A47F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7556592-831D-476C-9A5E-B75B55787CE1}" type="doc">
      <dgm:prSet loTypeId="urn:diagrams.loki3.com/BracketList" loCatId="list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0E168DB4-9D03-4B72-A754-E4EC8B72D726}">
      <dgm:prSet custT="1"/>
      <dgm:spPr/>
      <dgm:t>
        <a:bodyPr/>
        <a:lstStyle/>
        <a:p>
          <a:pPr algn="ctr">
            <a:buNone/>
          </a:pPr>
          <a:r>
            <a:rPr lang="en-US" sz="5100" dirty="0"/>
            <a:t>Step Two</a:t>
          </a:r>
        </a:p>
      </dgm:t>
    </dgm:pt>
    <dgm:pt modelId="{D4F87E76-2075-48B7-B370-53EF43F77100}" type="parTrans" cxnId="{9781DD2B-E0EC-4499-BD8A-A99A1DE8EB9E}">
      <dgm:prSet/>
      <dgm:spPr/>
      <dgm:t>
        <a:bodyPr/>
        <a:lstStyle/>
        <a:p>
          <a:endParaRPr lang="en-US"/>
        </a:p>
      </dgm:t>
    </dgm:pt>
    <dgm:pt modelId="{49BDED93-4052-4C35-9902-C5C3A7C15BD6}" type="sibTrans" cxnId="{9781DD2B-E0EC-4499-BD8A-A99A1DE8EB9E}">
      <dgm:prSet/>
      <dgm:spPr/>
      <dgm:t>
        <a:bodyPr/>
        <a:lstStyle/>
        <a:p>
          <a:endParaRPr lang="en-US"/>
        </a:p>
      </dgm:t>
    </dgm:pt>
    <dgm:pt modelId="{3207C6C2-8C05-4C5D-9FDB-6AB64D79D0B6}">
      <dgm:prSet custT="1"/>
      <dgm:spPr/>
      <dgm:t>
        <a:bodyPr/>
        <a:lstStyle/>
        <a:p>
          <a:pPr algn="l">
            <a:buNone/>
          </a:pPr>
          <a:r>
            <a:rPr lang="en-GB" sz="3600" dirty="0"/>
            <a:t>	The Agile team transforms the input into user stories, feature specifications and creates the code.</a:t>
          </a:r>
          <a:endParaRPr lang="en-US" sz="3600" dirty="0"/>
        </a:p>
      </dgm:t>
    </dgm:pt>
    <dgm:pt modelId="{D9A80CE5-F068-48A1-B755-9FCF5BC4FAB4}" type="parTrans" cxnId="{165D29D4-1287-450C-827A-5DFF2341785E}">
      <dgm:prSet/>
      <dgm:spPr/>
      <dgm:t>
        <a:bodyPr/>
        <a:lstStyle/>
        <a:p>
          <a:endParaRPr lang="en-US"/>
        </a:p>
      </dgm:t>
    </dgm:pt>
    <dgm:pt modelId="{DCF3E802-ED08-4F69-B473-22955E8BBBE2}" type="sibTrans" cxnId="{165D29D4-1287-450C-827A-5DFF2341785E}">
      <dgm:prSet/>
      <dgm:spPr/>
      <dgm:t>
        <a:bodyPr/>
        <a:lstStyle/>
        <a:p>
          <a:endParaRPr lang="en-US"/>
        </a:p>
      </dgm:t>
    </dgm:pt>
    <dgm:pt modelId="{EB037BAB-07F7-4ED3-A427-965143E0CCA8}">
      <dgm:prSet custT="1"/>
      <dgm:spPr/>
      <dgm:t>
        <a:bodyPr/>
        <a:lstStyle/>
        <a:p>
          <a:pPr algn="l">
            <a:buNone/>
          </a:pPr>
          <a:r>
            <a:rPr lang="en-US" sz="2000" dirty="0"/>
            <a:t>				(Kim et al., 2016, p. 8).</a:t>
          </a:r>
        </a:p>
      </dgm:t>
    </dgm:pt>
    <dgm:pt modelId="{490F26BB-81FA-4847-A596-CBA681E4D32F}" type="parTrans" cxnId="{45743AF3-7DFE-4F65-A02A-AE4481ED93B6}">
      <dgm:prSet/>
      <dgm:spPr/>
      <dgm:t>
        <a:bodyPr/>
        <a:lstStyle/>
        <a:p>
          <a:endParaRPr lang="en-US"/>
        </a:p>
      </dgm:t>
    </dgm:pt>
    <dgm:pt modelId="{F9F9B21A-842E-41AB-BF66-446F7958C350}" type="sibTrans" cxnId="{45743AF3-7DFE-4F65-A02A-AE4481ED93B6}">
      <dgm:prSet/>
      <dgm:spPr/>
      <dgm:t>
        <a:bodyPr/>
        <a:lstStyle/>
        <a:p>
          <a:endParaRPr lang="en-US"/>
        </a:p>
      </dgm:t>
    </dgm:pt>
    <dgm:pt modelId="{4FE93628-D95E-4C25-BBC2-A19B36DB8600}" type="pres">
      <dgm:prSet presAssocID="{C7556592-831D-476C-9A5E-B75B55787CE1}" presName="Name0" presStyleCnt="0">
        <dgm:presLayoutVars>
          <dgm:dir/>
          <dgm:animLvl val="lvl"/>
          <dgm:resizeHandles val="exact"/>
        </dgm:presLayoutVars>
      </dgm:prSet>
      <dgm:spPr/>
    </dgm:pt>
    <dgm:pt modelId="{3C598C41-2FD6-4B5B-AE3B-50BB48B9D03E}" type="pres">
      <dgm:prSet presAssocID="{0E168DB4-9D03-4B72-A754-E4EC8B72D726}" presName="linNode" presStyleCnt="0"/>
      <dgm:spPr/>
    </dgm:pt>
    <dgm:pt modelId="{E3EE0B56-A26F-4050-82AD-451B8ACD5E77}" type="pres">
      <dgm:prSet presAssocID="{0E168DB4-9D03-4B72-A754-E4EC8B72D726}" presName="parTx" presStyleLbl="revTx" presStyleIdx="0" presStyleCnt="1" custLinFactNeighborX="5451" custLinFactNeighborY="-4174">
        <dgm:presLayoutVars>
          <dgm:chMax val="1"/>
          <dgm:bulletEnabled val="1"/>
        </dgm:presLayoutVars>
      </dgm:prSet>
      <dgm:spPr/>
    </dgm:pt>
    <dgm:pt modelId="{2FE56391-4260-44F0-A417-9C7A5AA3A4B3}" type="pres">
      <dgm:prSet presAssocID="{0E168DB4-9D03-4B72-A754-E4EC8B72D726}" presName="bracket" presStyleLbl="parChTrans1D1" presStyleIdx="0" presStyleCnt="1"/>
      <dgm:spPr/>
    </dgm:pt>
    <dgm:pt modelId="{57F2B97D-A085-44DC-984C-EE465B9FECCE}" type="pres">
      <dgm:prSet presAssocID="{0E168DB4-9D03-4B72-A754-E4EC8B72D726}" presName="spH" presStyleCnt="0"/>
      <dgm:spPr/>
    </dgm:pt>
    <dgm:pt modelId="{96F40602-CA5D-49FB-BC89-3CE0EA99A47F}" type="pres">
      <dgm:prSet presAssocID="{0E168DB4-9D03-4B72-A754-E4EC8B72D726}" presName="desTx" presStyleLbl="node1" presStyleIdx="0" presStyleCnt="1" custScaleY="130586" custLinFactNeighborX="77262" custLinFactNeighborY="-12242">
        <dgm:presLayoutVars>
          <dgm:bulletEnabled val="1"/>
        </dgm:presLayoutVars>
      </dgm:prSet>
      <dgm:spPr/>
    </dgm:pt>
  </dgm:ptLst>
  <dgm:cxnLst>
    <dgm:cxn modelId="{9781DD2B-E0EC-4499-BD8A-A99A1DE8EB9E}" srcId="{C7556592-831D-476C-9A5E-B75B55787CE1}" destId="{0E168DB4-9D03-4B72-A754-E4EC8B72D726}" srcOrd="0" destOrd="0" parTransId="{D4F87E76-2075-48B7-B370-53EF43F77100}" sibTransId="{49BDED93-4052-4C35-9902-C5C3A7C15BD6}"/>
    <dgm:cxn modelId="{6F0F0884-A6B8-409F-B64B-B2A08A67CF47}" type="presOf" srcId="{EB037BAB-07F7-4ED3-A427-965143E0CCA8}" destId="{96F40602-CA5D-49FB-BC89-3CE0EA99A47F}" srcOrd="0" destOrd="1" presId="urn:diagrams.loki3.com/BracketList"/>
    <dgm:cxn modelId="{377035AB-A768-4FBC-BB21-491FC14ED9FE}" type="presOf" srcId="{0E168DB4-9D03-4B72-A754-E4EC8B72D726}" destId="{E3EE0B56-A26F-4050-82AD-451B8ACD5E77}" srcOrd="0" destOrd="0" presId="urn:diagrams.loki3.com/BracketList"/>
    <dgm:cxn modelId="{D50C4DCF-8217-485A-82DC-7C4E37D1EA5C}" type="presOf" srcId="{C7556592-831D-476C-9A5E-B75B55787CE1}" destId="{4FE93628-D95E-4C25-BBC2-A19B36DB8600}" srcOrd="0" destOrd="0" presId="urn:diagrams.loki3.com/BracketList"/>
    <dgm:cxn modelId="{165D29D4-1287-450C-827A-5DFF2341785E}" srcId="{0E168DB4-9D03-4B72-A754-E4EC8B72D726}" destId="{3207C6C2-8C05-4C5D-9FDB-6AB64D79D0B6}" srcOrd="0" destOrd="0" parTransId="{D9A80CE5-F068-48A1-B755-9FCF5BC4FAB4}" sibTransId="{DCF3E802-ED08-4F69-B473-22955E8BBBE2}"/>
    <dgm:cxn modelId="{050AFAED-3617-445D-9282-7AF7B962A9D9}" type="presOf" srcId="{3207C6C2-8C05-4C5D-9FDB-6AB64D79D0B6}" destId="{96F40602-CA5D-49FB-BC89-3CE0EA99A47F}" srcOrd="0" destOrd="0" presId="urn:diagrams.loki3.com/BracketList"/>
    <dgm:cxn modelId="{45743AF3-7DFE-4F65-A02A-AE4481ED93B6}" srcId="{3207C6C2-8C05-4C5D-9FDB-6AB64D79D0B6}" destId="{EB037BAB-07F7-4ED3-A427-965143E0CCA8}" srcOrd="0" destOrd="0" parTransId="{490F26BB-81FA-4847-A596-CBA681E4D32F}" sibTransId="{F9F9B21A-842E-41AB-BF66-446F7958C350}"/>
    <dgm:cxn modelId="{FFA453B2-B80D-437B-A0C1-28793C025DF6}" type="presParOf" srcId="{4FE93628-D95E-4C25-BBC2-A19B36DB8600}" destId="{3C598C41-2FD6-4B5B-AE3B-50BB48B9D03E}" srcOrd="0" destOrd="0" presId="urn:diagrams.loki3.com/BracketList"/>
    <dgm:cxn modelId="{EC9FBB35-BC8D-4D7A-8196-FB6E07905093}" type="presParOf" srcId="{3C598C41-2FD6-4B5B-AE3B-50BB48B9D03E}" destId="{E3EE0B56-A26F-4050-82AD-451B8ACD5E77}" srcOrd="0" destOrd="0" presId="urn:diagrams.loki3.com/BracketList"/>
    <dgm:cxn modelId="{CB0212AD-0C6D-4A4C-A777-C739B96BFA72}" type="presParOf" srcId="{3C598C41-2FD6-4B5B-AE3B-50BB48B9D03E}" destId="{2FE56391-4260-44F0-A417-9C7A5AA3A4B3}" srcOrd="1" destOrd="0" presId="urn:diagrams.loki3.com/BracketList"/>
    <dgm:cxn modelId="{204B917D-138A-4609-A1A9-1BC2D5E6E7F7}" type="presParOf" srcId="{3C598C41-2FD6-4B5B-AE3B-50BB48B9D03E}" destId="{57F2B97D-A085-44DC-984C-EE465B9FECCE}" srcOrd="2" destOrd="0" presId="urn:diagrams.loki3.com/BracketList"/>
    <dgm:cxn modelId="{EBB1F3D0-B6A9-4B28-B6AE-CB558C443791}" type="presParOf" srcId="{3C598C41-2FD6-4B5B-AE3B-50BB48B9D03E}" destId="{96F40602-CA5D-49FB-BC89-3CE0EA99A47F}" srcOrd="3" destOrd="0" presId="urn:diagrams.loki3.com/BracketList"/>
  </dgm:cxnLst>
  <dgm:bg>
    <a:noFill/>
  </dgm:bg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7556592-831D-476C-9A5E-B75B55787CE1}" type="doc">
      <dgm:prSet loTypeId="urn:diagrams.loki3.com/BracketList" loCatId="list" qsTypeId="urn:microsoft.com/office/officeart/2005/8/quickstyle/simple1" qsCatId="simple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0E168DB4-9D03-4B72-A754-E4EC8B72D726}">
      <dgm:prSet custT="1"/>
      <dgm:spPr>
        <a:solidFill>
          <a:srgbClr val="FFFFFF">
            <a:alpha val="67059"/>
          </a:srgbClr>
        </a:solidFill>
      </dgm:spPr>
      <dgm:t>
        <a:bodyPr/>
        <a:lstStyle/>
        <a:p>
          <a:pPr algn="ctr">
            <a:buNone/>
          </a:pPr>
          <a:r>
            <a:rPr lang="en-US" sz="5100" dirty="0"/>
            <a:t>Step Three</a:t>
          </a:r>
        </a:p>
      </dgm:t>
    </dgm:pt>
    <dgm:pt modelId="{D4F87E76-2075-48B7-B370-53EF43F77100}" type="parTrans" cxnId="{9781DD2B-E0EC-4499-BD8A-A99A1DE8EB9E}">
      <dgm:prSet/>
      <dgm:spPr/>
      <dgm:t>
        <a:bodyPr/>
        <a:lstStyle/>
        <a:p>
          <a:endParaRPr lang="en-US"/>
        </a:p>
      </dgm:t>
    </dgm:pt>
    <dgm:pt modelId="{49BDED93-4052-4C35-9902-C5C3A7C15BD6}" type="sibTrans" cxnId="{9781DD2B-E0EC-4499-BD8A-A99A1DE8EB9E}">
      <dgm:prSet/>
      <dgm:spPr/>
      <dgm:t>
        <a:bodyPr/>
        <a:lstStyle/>
        <a:p>
          <a:endParaRPr lang="en-US"/>
        </a:p>
      </dgm:t>
    </dgm:pt>
    <dgm:pt modelId="{3207C6C2-8C05-4C5D-9FDB-6AB64D79D0B6}">
      <dgm:prSet custT="1"/>
      <dgm:spPr/>
      <dgm:t>
        <a:bodyPr/>
        <a:lstStyle/>
        <a:p>
          <a:pPr algn="l">
            <a:buNone/>
          </a:pPr>
          <a:r>
            <a:rPr lang="en-GB" sz="3600" dirty="0"/>
            <a:t>	The end-product is produced, using software versioning for future code updates</a:t>
          </a:r>
          <a:endParaRPr lang="en-US" sz="3600" dirty="0"/>
        </a:p>
      </dgm:t>
    </dgm:pt>
    <dgm:pt modelId="{D9A80CE5-F068-48A1-B755-9FCF5BC4FAB4}" type="parTrans" cxnId="{165D29D4-1287-450C-827A-5DFF2341785E}">
      <dgm:prSet/>
      <dgm:spPr/>
      <dgm:t>
        <a:bodyPr/>
        <a:lstStyle/>
        <a:p>
          <a:endParaRPr lang="en-US"/>
        </a:p>
      </dgm:t>
    </dgm:pt>
    <dgm:pt modelId="{DCF3E802-ED08-4F69-B473-22955E8BBBE2}" type="sibTrans" cxnId="{165D29D4-1287-450C-827A-5DFF2341785E}">
      <dgm:prSet/>
      <dgm:spPr/>
      <dgm:t>
        <a:bodyPr/>
        <a:lstStyle/>
        <a:p>
          <a:endParaRPr lang="en-US"/>
        </a:p>
      </dgm:t>
    </dgm:pt>
    <dgm:pt modelId="{EB037BAB-07F7-4ED3-A427-965143E0CCA8}">
      <dgm:prSet custT="1"/>
      <dgm:spPr/>
      <dgm:t>
        <a:bodyPr/>
        <a:lstStyle/>
        <a:p>
          <a:pPr algn="l">
            <a:buNone/>
          </a:pPr>
          <a:r>
            <a:rPr lang="en-US" sz="2000" dirty="0"/>
            <a:t>			      		(Kim et al., 2016, p. 8).</a:t>
          </a:r>
        </a:p>
      </dgm:t>
    </dgm:pt>
    <dgm:pt modelId="{490F26BB-81FA-4847-A596-CBA681E4D32F}" type="parTrans" cxnId="{45743AF3-7DFE-4F65-A02A-AE4481ED93B6}">
      <dgm:prSet/>
      <dgm:spPr/>
      <dgm:t>
        <a:bodyPr/>
        <a:lstStyle/>
        <a:p>
          <a:endParaRPr lang="en-US"/>
        </a:p>
      </dgm:t>
    </dgm:pt>
    <dgm:pt modelId="{F9F9B21A-842E-41AB-BF66-446F7958C350}" type="sibTrans" cxnId="{45743AF3-7DFE-4F65-A02A-AE4481ED93B6}">
      <dgm:prSet/>
      <dgm:spPr/>
      <dgm:t>
        <a:bodyPr/>
        <a:lstStyle/>
        <a:p>
          <a:endParaRPr lang="en-US"/>
        </a:p>
      </dgm:t>
    </dgm:pt>
    <dgm:pt modelId="{4FE93628-D95E-4C25-BBC2-A19B36DB8600}" type="pres">
      <dgm:prSet presAssocID="{C7556592-831D-476C-9A5E-B75B55787CE1}" presName="Name0" presStyleCnt="0">
        <dgm:presLayoutVars>
          <dgm:dir/>
          <dgm:animLvl val="lvl"/>
          <dgm:resizeHandles val="exact"/>
        </dgm:presLayoutVars>
      </dgm:prSet>
      <dgm:spPr/>
    </dgm:pt>
    <dgm:pt modelId="{3C598C41-2FD6-4B5B-AE3B-50BB48B9D03E}" type="pres">
      <dgm:prSet presAssocID="{0E168DB4-9D03-4B72-A754-E4EC8B72D726}" presName="linNode" presStyleCnt="0"/>
      <dgm:spPr/>
    </dgm:pt>
    <dgm:pt modelId="{E3EE0B56-A26F-4050-82AD-451B8ACD5E77}" type="pres">
      <dgm:prSet presAssocID="{0E168DB4-9D03-4B72-A754-E4EC8B72D726}" presName="parTx" presStyleLbl="revTx" presStyleIdx="0" presStyleCnt="1">
        <dgm:presLayoutVars>
          <dgm:chMax val="1"/>
          <dgm:bulletEnabled val="1"/>
        </dgm:presLayoutVars>
      </dgm:prSet>
      <dgm:spPr/>
    </dgm:pt>
    <dgm:pt modelId="{2FE56391-4260-44F0-A417-9C7A5AA3A4B3}" type="pres">
      <dgm:prSet presAssocID="{0E168DB4-9D03-4B72-A754-E4EC8B72D726}" presName="bracket" presStyleLbl="parChTrans1D1" presStyleIdx="0" presStyleCnt="1"/>
      <dgm:spPr/>
    </dgm:pt>
    <dgm:pt modelId="{57F2B97D-A085-44DC-984C-EE465B9FECCE}" type="pres">
      <dgm:prSet presAssocID="{0E168DB4-9D03-4B72-A754-E4EC8B72D726}" presName="spH" presStyleCnt="0"/>
      <dgm:spPr/>
    </dgm:pt>
    <dgm:pt modelId="{96F40602-CA5D-49FB-BC89-3CE0EA99A47F}" type="pres">
      <dgm:prSet presAssocID="{0E168DB4-9D03-4B72-A754-E4EC8B72D726}" presName="desTx" presStyleLbl="node1" presStyleIdx="0" presStyleCnt="1">
        <dgm:presLayoutVars>
          <dgm:bulletEnabled val="1"/>
        </dgm:presLayoutVars>
      </dgm:prSet>
      <dgm:spPr/>
    </dgm:pt>
  </dgm:ptLst>
  <dgm:cxnLst>
    <dgm:cxn modelId="{9781DD2B-E0EC-4499-BD8A-A99A1DE8EB9E}" srcId="{C7556592-831D-476C-9A5E-B75B55787CE1}" destId="{0E168DB4-9D03-4B72-A754-E4EC8B72D726}" srcOrd="0" destOrd="0" parTransId="{D4F87E76-2075-48B7-B370-53EF43F77100}" sibTransId="{49BDED93-4052-4C35-9902-C5C3A7C15BD6}"/>
    <dgm:cxn modelId="{6F0F0884-A6B8-409F-B64B-B2A08A67CF47}" type="presOf" srcId="{EB037BAB-07F7-4ED3-A427-965143E0CCA8}" destId="{96F40602-CA5D-49FB-BC89-3CE0EA99A47F}" srcOrd="0" destOrd="1" presId="urn:diagrams.loki3.com/BracketList"/>
    <dgm:cxn modelId="{377035AB-A768-4FBC-BB21-491FC14ED9FE}" type="presOf" srcId="{0E168DB4-9D03-4B72-A754-E4EC8B72D726}" destId="{E3EE0B56-A26F-4050-82AD-451B8ACD5E77}" srcOrd="0" destOrd="0" presId="urn:diagrams.loki3.com/BracketList"/>
    <dgm:cxn modelId="{D50C4DCF-8217-485A-82DC-7C4E37D1EA5C}" type="presOf" srcId="{C7556592-831D-476C-9A5E-B75B55787CE1}" destId="{4FE93628-D95E-4C25-BBC2-A19B36DB8600}" srcOrd="0" destOrd="0" presId="urn:diagrams.loki3.com/BracketList"/>
    <dgm:cxn modelId="{165D29D4-1287-450C-827A-5DFF2341785E}" srcId="{0E168DB4-9D03-4B72-A754-E4EC8B72D726}" destId="{3207C6C2-8C05-4C5D-9FDB-6AB64D79D0B6}" srcOrd="0" destOrd="0" parTransId="{D9A80CE5-F068-48A1-B755-9FCF5BC4FAB4}" sibTransId="{DCF3E802-ED08-4F69-B473-22955E8BBBE2}"/>
    <dgm:cxn modelId="{050AFAED-3617-445D-9282-7AF7B962A9D9}" type="presOf" srcId="{3207C6C2-8C05-4C5D-9FDB-6AB64D79D0B6}" destId="{96F40602-CA5D-49FB-BC89-3CE0EA99A47F}" srcOrd="0" destOrd="0" presId="urn:diagrams.loki3.com/BracketList"/>
    <dgm:cxn modelId="{45743AF3-7DFE-4F65-A02A-AE4481ED93B6}" srcId="{0E168DB4-9D03-4B72-A754-E4EC8B72D726}" destId="{EB037BAB-07F7-4ED3-A427-965143E0CCA8}" srcOrd="1" destOrd="0" parTransId="{490F26BB-81FA-4847-A596-CBA681E4D32F}" sibTransId="{F9F9B21A-842E-41AB-BF66-446F7958C350}"/>
    <dgm:cxn modelId="{FFA453B2-B80D-437B-A0C1-28793C025DF6}" type="presParOf" srcId="{4FE93628-D95E-4C25-BBC2-A19B36DB8600}" destId="{3C598C41-2FD6-4B5B-AE3B-50BB48B9D03E}" srcOrd="0" destOrd="0" presId="urn:diagrams.loki3.com/BracketList"/>
    <dgm:cxn modelId="{EC9FBB35-BC8D-4D7A-8196-FB6E07905093}" type="presParOf" srcId="{3C598C41-2FD6-4B5B-AE3B-50BB48B9D03E}" destId="{E3EE0B56-A26F-4050-82AD-451B8ACD5E77}" srcOrd="0" destOrd="0" presId="urn:diagrams.loki3.com/BracketList"/>
    <dgm:cxn modelId="{CB0212AD-0C6D-4A4C-A777-C739B96BFA72}" type="presParOf" srcId="{3C598C41-2FD6-4B5B-AE3B-50BB48B9D03E}" destId="{2FE56391-4260-44F0-A417-9C7A5AA3A4B3}" srcOrd="1" destOrd="0" presId="urn:diagrams.loki3.com/BracketList"/>
    <dgm:cxn modelId="{204B917D-138A-4609-A1A9-1BC2D5E6E7F7}" type="presParOf" srcId="{3C598C41-2FD6-4B5B-AE3B-50BB48B9D03E}" destId="{57F2B97D-A085-44DC-984C-EE465B9FECCE}" srcOrd="2" destOrd="0" presId="urn:diagrams.loki3.com/BracketList"/>
    <dgm:cxn modelId="{EBB1F3D0-B6A9-4B28-B6AE-CB558C443791}" type="presParOf" srcId="{3C598C41-2FD6-4B5B-AE3B-50BB48B9D03E}" destId="{96F40602-CA5D-49FB-BC89-3CE0EA99A47F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0DD215B-100F-49DE-BBC0-5DB0E5A91492}" type="doc">
      <dgm:prSet loTypeId="urn:microsoft.com/office/officeart/2005/8/layout/vProcess5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7340A5AF-BCD3-40DE-9BE2-0AF7F60F236E}">
      <dgm:prSet phldrT="[Text]" custT="1"/>
      <dgm:spPr/>
      <dgm:t>
        <a:bodyPr/>
        <a:lstStyle/>
        <a:p>
          <a:r>
            <a:rPr lang="en-GB" sz="2600" dirty="0"/>
            <a:t>Continuously check code changes into version control repository.</a:t>
          </a:r>
          <a:endParaRPr lang="en-US" sz="2600" dirty="0"/>
        </a:p>
      </dgm:t>
    </dgm:pt>
    <dgm:pt modelId="{ED5392E6-09BA-4ED6-9AD5-D28D2DB929FB}" type="parTrans" cxnId="{72B45BA1-69A1-43FB-8592-A62AB70C1502}">
      <dgm:prSet/>
      <dgm:spPr/>
      <dgm:t>
        <a:bodyPr/>
        <a:lstStyle/>
        <a:p>
          <a:endParaRPr lang="en-US"/>
        </a:p>
      </dgm:t>
    </dgm:pt>
    <dgm:pt modelId="{A4784E09-8B5A-4993-A3C3-F8CDA89AD305}" type="sibTrans" cxnId="{72B45BA1-69A1-43FB-8592-A62AB70C1502}">
      <dgm:prSet/>
      <dgm:spPr/>
      <dgm:t>
        <a:bodyPr/>
        <a:lstStyle/>
        <a:p>
          <a:endParaRPr lang="en-US"/>
        </a:p>
      </dgm:t>
    </dgm:pt>
    <dgm:pt modelId="{8ABBC4F6-11BF-45EE-8699-5BEC47E616FD}">
      <dgm:prSet phldrT="[Text]"/>
      <dgm:spPr/>
      <dgm:t>
        <a:bodyPr/>
        <a:lstStyle/>
        <a:p>
          <a:r>
            <a:rPr lang="en-GB" dirty="0"/>
            <a:t>Perform automated and exploratory tests against code changes.</a:t>
          </a:r>
          <a:endParaRPr lang="en-US" dirty="0"/>
        </a:p>
      </dgm:t>
    </dgm:pt>
    <dgm:pt modelId="{CFE24B66-377A-4BC7-839F-0FAAC3B663FC}" type="parTrans" cxnId="{7D5E80ED-5520-46E1-B876-08313B82D6EC}">
      <dgm:prSet/>
      <dgm:spPr/>
      <dgm:t>
        <a:bodyPr/>
        <a:lstStyle/>
        <a:p>
          <a:endParaRPr lang="en-US"/>
        </a:p>
      </dgm:t>
    </dgm:pt>
    <dgm:pt modelId="{BDBBCA9A-5434-4C25-AF50-74CC6975A1CA}" type="sibTrans" cxnId="{7D5E80ED-5520-46E1-B876-08313B82D6EC}">
      <dgm:prSet/>
      <dgm:spPr/>
      <dgm:t>
        <a:bodyPr/>
        <a:lstStyle/>
        <a:p>
          <a:endParaRPr lang="en-US"/>
        </a:p>
      </dgm:t>
    </dgm:pt>
    <dgm:pt modelId="{1CECE94B-53DD-4F2B-90C1-3658634251A8}">
      <dgm:prSet phldrT="[Text]"/>
      <dgm:spPr/>
      <dgm:t>
        <a:bodyPr/>
        <a:lstStyle/>
        <a:p>
          <a:r>
            <a:rPr lang="en-GB" dirty="0"/>
            <a:t>Deploy.</a:t>
          </a:r>
          <a:endParaRPr lang="en-US" dirty="0"/>
        </a:p>
      </dgm:t>
    </dgm:pt>
    <dgm:pt modelId="{68DED72C-71CA-4E7F-8D36-7C6B515EF1C7}" type="parTrans" cxnId="{8D18745E-E588-4C16-A8B6-0EEDEBCD5A5C}">
      <dgm:prSet/>
      <dgm:spPr/>
      <dgm:t>
        <a:bodyPr/>
        <a:lstStyle/>
        <a:p>
          <a:endParaRPr lang="en-US"/>
        </a:p>
      </dgm:t>
    </dgm:pt>
    <dgm:pt modelId="{DCADB409-3CAC-40AC-82E5-72FCACB35AF9}" type="sibTrans" cxnId="{8D18745E-E588-4C16-A8B6-0EEDEBCD5A5C}">
      <dgm:prSet/>
      <dgm:spPr/>
      <dgm:t>
        <a:bodyPr/>
        <a:lstStyle/>
        <a:p>
          <a:endParaRPr lang="en-US"/>
        </a:p>
      </dgm:t>
    </dgm:pt>
    <dgm:pt modelId="{E8E11B08-C0B7-44FA-84FD-FACBE1CAD608}">
      <dgm:prSet/>
      <dgm:spPr/>
      <dgm:t>
        <a:bodyPr/>
        <a:lstStyle/>
        <a:p>
          <a:r>
            <a:rPr lang="en-GB" dirty="0"/>
            <a:t>Repeat as needed.</a:t>
          </a:r>
          <a:endParaRPr lang="en-US" dirty="0"/>
        </a:p>
      </dgm:t>
    </dgm:pt>
    <dgm:pt modelId="{B3C16ED1-D5D6-405E-84D4-6E953ADE93FD}" type="parTrans" cxnId="{D5B2ED9D-A269-40AC-A522-605C418143EB}">
      <dgm:prSet/>
      <dgm:spPr/>
      <dgm:t>
        <a:bodyPr/>
        <a:lstStyle/>
        <a:p>
          <a:endParaRPr lang="en-US"/>
        </a:p>
      </dgm:t>
    </dgm:pt>
    <dgm:pt modelId="{0B59CB6E-DF7B-4FD1-994A-A8FCCCB19A1C}" type="sibTrans" cxnId="{D5B2ED9D-A269-40AC-A522-605C418143EB}">
      <dgm:prSet/>
      <dgm:spPr/>
      <dgm:t>
        <a:bodyPr/>
        <a:lstStyle/>
        <a:p>
          <a:endParaRPr lang="en-US"/>
        </a:p>
      </dgm:t>
    </dgm:pt>
    <dgm:pt modelId="{8D185A6F-F888-4E02-82A2-3FBBE93ED019}" type="pres">
      <dgm:prSet presAssocID="{F0DD215B-100F-49DE-BBC0-5DB0E5A91492}" presName="outerComposite" presStyleCnt="0">
        <dgm:presLayoutVars>
          <dgm:chMax val="5"/>
          <dgm:dir/>
          <dgm:resizeHandles val="exact"/>
        </dgm:presLayoutVars>
      </dgm:prSet>
      <dgm:spPr/>
    </dgm:pt>
    <dgm:pt modelId="{DB102D8A-A208-48AC-ADDA-9E825D69E9F4}" type="pres">
      <dgm:prSet presAssocID="{F0DD215B-100F-49DE-BBC0-5DB0E5A91492}" presName="dummyMaxCanvas" presStyleCnt="0">
        <dgm:presLayoutVars/>
      </dgm:prSet>
      <dgm:spPr/>
    </dgm:pt>
    <dgm:pt modelId="{01996DF9-2715-4DB1-BAB4-25C457B1B715}" type="pres">
      <dgm:prSet presAssocID="{F0DD215B-100F-49DE-BBC0-5DB0E5A91492}" presName="FourNodes_1" presStyleLbl="node1" presStyleIdx="0" presStyleCnt="4">
        <dgm:presLayoutVars>
          <dgm:bulletEnabled val="1"/>
        </dgm:presLayoutVars>
      </dgm:prSet>
      <dgm:spPr/>
    </dgm:pt>
    <dgm:pt modelId="{ED3D6DFF-B5B0-4FCF-99EA-264E8404E424}" type="pres">
      <dgm:prSet presAssocID="{F0DD215B-100F-49DE-BBC0-5DB0E5A91492}" presName="FourNodes_2" presStyleLbl="node1" presStyleIdx="1" presStyleCnt="4">
        <dgm:presLayoutVars>
          <dgm:bulletEnabled val="1"/>
        </dgm:presLayoutVars>
      </dgm:prSet>
      <dgm:spPr/>
    </dgm:pt>
    <dgm:pt modelId="{3C5A8E66-9F56-4445-9C9F-B2A0939801B9}" type="pres">
      <dgm:prSet presAssocID="{F0DD215B-100F-49DE-BBC0-5DB0E5A91492}" presName="FourNodes_3" presStyleLbl="node1" presStyleIdx="2" presStyleCnt="4">
        <dgm:presLayoutVars>
          <dgm:bulletEnabled val="1"/>
        </dgm:presLayoutVars>
      </dgm:prSet>
      <dgm:spPr/>
    </dgm:pt>
    <dgm:pt modelId="{81AD0065-C27B-4A77-8D47-A3B3A54F9C14}" type="pres">
      <dgm:prSet presAssocID="{F0DD215B-100F-49DE-BBC0-5DB0E5A91492}" presName="FourNodes_4" presStyleLbl="node1" presStyleIdx="3" presStyleCnt="4">
        <dgm:presLayoutVars>
          <dgm:bulletEnabled val="1"/>
        </dgm:presLayoutVars>
      </dgm:prSet>
      <dgm:spPr/>
    </dgm:pt>
    <dgm:pt modelId="{A0E521DB-0407-40A1-91B7-E3829F6F7CCD}" type="pres">
      <dgm:prSet presAssocID="{F0DD215B-100F-49DE-BBC0-5DB0E5A91492}" presName="FourConn_1-2" presStyleLbl="fgAccFollowNode1" presStyleIdx="0" presStyleCnt="3">
        <dgm:presLayoutVars>
          <dgm:bulletEnabled val="1"/>
        </dgm:presLayoutVars>
      </dgm:prSet>
      <dgm:spPr/>
    </dgm:pt>
    <dgm:pt modelId="{98CCBCB2-0FF7-49A5-A08D-81E053435DE2}" type="pres">
      <dgm:prSet presAssocID="{F0DD215B-100F-49DE-BBC0-5DB0E5A91492}" presName="FourConn_2-3" presStyleLbl="fgAccFollowNode1" presStyleIdx="1" presStyleCnt="3">
        <dgm:presLayoutVars>
          <dgm:bulletEnabled val="1"/>
        </dgm:presLayoutVars>
      </dgm:prSet>
      <dgm:spPr/>
    </dgm:pt>
    <dgm:pt modelId="{5FB24309-4387-4160-9EBE-D78AB006E3B2}" type="pres">
      <dgm:prSet presAssocID="{F0DD215B-100F-49DE-BBC0-5DB0E5A91492}" presName="FourConn_3-4" presStyleLbl="fgAccFollowNode1" presStyleIdx="2" presStyleCnt="3">
        <dgm:presLayoutVars>
          <dgm:bulletEnabled val="1"/>
        </dgm:presLayoutVars>
      </dgm:prSet>
      <dgm:spPr/>
    </dgm:pt>
    <dgm:pt modelId="{D61E3339-92B3-4BC2-9BAB-EEEBCCB18B45}" type="pres">
      <dgm:prSet presAssocID="{F0DD215B-100F-49DE-BBC0-5DB0E5A91492}" presName="FourNodes_1_text" presStyleLbl="node1" presStyleIdx="3" presStyleCnt="4">
        <dgm:presLayoutVars>
          <dgm:bulletEnabled val="1"/>
        </dgm:presLayoutVars>
      </dgm:prSet>
      <dgm:spPr/>
    </dgm:pt>
    <dgm:pt modelId="{C505372E-ADEA-4802-B78B-688576AB79D1}" type="pres">
      <dgm:prSet presAssocID="{F0DD215B-100F-49DE-BBC0-5DB0E5A91492}" presName="FourNodes_2_text" presStyleLbl="node1" presStyleIdx="3" presStyleCnt="4">
        <dgm:presLayoutVars>
          <dgm:bulletEnabled val="1"/>
        </dgm:presLayoutVars>
      </dgm:prSet>
      <dgm:spPr/>
    </dgm:pt>
    <dgm:pt modelId="{C1ED2240-A745-4426-8D2C-857421C1621D}" type="pres">
      <dgm:prSet presAssocID="{F0DD215B-100F-49DE-BBC0-5DB0E5A91492}" presName="FourNodes_3_text" presStyleLbl="node1" presStyleIdx="3" presStyleCnt="4">
        <dgm:presLayoutVars>
          <dgm:bulletEnabled val="1"/>
        </dgm:presLayoutVars>
      </dgm:prSet>
      <dgm:spPr/>
    </dgm:pt>
    <dgm:pt modelId="{187AE09C-11BD-45C0-8279-D056BBD18AF8}" type="pres">
      <dgm:prSet presAssocID="{F0DD215B-100F-49DE-BBC0-5DB0E5A91492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20B58625-DCF6-4DAB-9A98-497ADA8B92AA}" type="presOf" srcId="{F0DD215B-100F-49DE-BBC0-5DB0E5A91492}" destId="{8D185A6F-F888-4E02-82A2-3FBBE93ED019}" srcOrd="0" destOrd="0" presId="urn:microsoft.com/office/officeart/2005/8/layout/vProcess5"/>
    <dgm:cxn modelId="{BE883F3B-9692-4E2B-A3C6-778D21D9098E}" type="presOf" srcId="{8ABBC4F6-11BF-45EE-8699-5BEC47E616FD}" destId="{ED3D6DFF-B5B0-4FCF-99EA-264E8404E424}" srcOrd="0" destOrd="0" presId="urn:microsoft.com/office/officeart/2005/8/layout/vProcess5"/>
    <dgm:cxn modelId="{0B70FF5D-8006-434A-82A1-0D67E1B14842}" type="presOf" srcId="{A4784E09-8B5A-4993-A3C3-F8CDA89AD305}" destId="{A0E521DB-0407-40A1-91B7-E3829F6F7CCD}" srcOrd="0" destOrd="0" presId="urn:microsoft.com/office/officeart/2005/8/layout/vProcess5"/>
    <dgm:cxn modelId="{8D18745E-E588-4C16-A8B6-0EEDEBCD5A5C}" srcId="{F0DD215B-100F-49DE-BBC0-5DB0E5A91492}" destId="{1CECE94B-53DD-4F2B-90C1-3658634251A8}" srcOrd="2" destOrd="0" parTransId="{68DED72C-71CA-4E7F-8D36-7C6B515EF1C7}" sibTransId="{DCADB409-3CAC-40AC-82E5-72FCACB35AF9}"/>
    <dgm:cxn modelId="{E94FBE63-4707-4632-B920-85A8C851CD1E}" type="presOf" srcId="{DCADB409-3CAC-40AC-82E5-72FCACB35AF9}" destId="{5FB24309-4387-4160-9EBE-D78AB006E3B2}" srcOrd="0" destOrd="0" presId="urn:microsoft.com/office/officeart/2005/8/layout/vProcess5"/>
    <dgm:cxn modelId="{09088145-5B5F-44C4-80A8-1C5EA7CBE5EC}" type="presOf" srcId="{8ABBC4F6-11BF-45EE-8699-5BEC47E616FD}" destId="{C505372E-ADEA-4802-B78B-688576AB79D1}" srcOrd="1" destOrd="0" presId="urn:microsoft.com/office/officeart/2005/8/layout/vProcess5"/>
    <dgm:cxn modelId="{F73B7C71-F4B9-4A15-83C7-5C5DBE163CDA}" type="presOf" srcId="{7340A5AF-BCD3-40DE-9BE2-0AF7F60F236E}" destId="{01996DF9-2715-4DB1-BAB4-25C457B1B715}" srcOrd="0" destOrd="0" presId="urn:microsoft.com/office/officeart/2005/8/layout/vProcess5"/>
    <dgm:cxn modelId="{CF6F4578-5800-4642-8F0A-A906B542F8FC}" type="presOf" srcId="{7340A5AF-BCD3-40DE-9BE2-0AF7F60F236E}" destId="{D61E3339-92B3-4BC2-9BAB-EEEBCCB18B45}" srcOrd="1" destOrd="0" presId="urn:microsoft.com/office/officeart/2005/8/layout/vProcess5"/>
    <dgm:cxn modelId="{F1F12183-D063-47D3-A522-02B5079233C2}" type="presOf" srcId="{E8E11B08-C0B7-44FA-84FD-FACBE1CAD608}" destId="{187AE09C-11BD-45C0-8279-D056BBD18AF8}" srcOrd="1" destOrd="0" presId="urn:microsoft.com/office/officeart/2005/8/layout/vProcess5"/>
    <dgm:cxn modelId="{76A6118F-43D1-48F9-AD72-204FC197CC01}" type="presOf" srcId="{1CECE94B-53DD-4F2B-90C1-3658634251A8}" destId="{C1ED2240-A745-4426-8D2C-857421C1621D}" srcOrd="1" destOrd="0" presId="urn:microsoft.com/office/officeart/2005/8/layout/vProcess5"/>
    <dgm:cxn modelId="{D5B2ED9D-A269-40AC-A522-605C418143EB}" srcId="{F0DD215B-100F-49DE-BBC0-5DB0E5A91492}" destId="{E8E11B08-C0B7-44FA-84FD-FACBE1CAD608}" srcOrd="3" destOrd="0" parTransId="{B3C16ED1-D5D6-405E-84D4-6E953ADE93FD}" sibTransId="{0B59CB6E-DF7B-4FD1-994A-A8FCCCB19A1C}"/>
    <dgm:cxn modelId="{72B45BA1-69A1-43FB-8592-A62AB70C1502}" srcId="{F0DD215B-100F-49DE-BBC0-5DB0E5A91492}" destId="{7340A5AF-BCD3-40DE-9BE2-0AF7F60F236E}" srcOrd="0" destOrd="0" parTransId="{ED5392E6-09BA-4ED6-9AD5-D28D2DB929FB}" sibTransId="{A4784E09-8B5A-4993-A3C3-F8CDA89AD305}"/>
    <dgm:cxn modelId="{993F20B0-BA63-43B3-A165-7B7E3E44AFC0}" type="presOf" srcId="{1CECE94B-53DD-4F2B-90C1-3658634251A8}" destId="{3C5A8E66-9F56-4445-9C9F-B2A0939801B9}" srcOrd="0" destOrd="0" presId="urn:microsoft.com/office/officeart/2005/8/layout/vProcess5"/>
    <dgm:cxn modelId="{3F1184CB-2B90-4EF3-B5F1-1351A7AF0A25}" type="presOf" srcId="{E8E11B08-C0B7-44FA-84FD-FACBE1CAD608}" destId="{81AD0065-C27B-4A77-8D47-A3B3A54F9C14}" srcOrd="0" destOrd="0" presId="urn:microsoft.com/office/officeart/2005/8/layout/vProcess5"/>
    <dgm:cxn modelId="{7D5E80ED-5520-46E1-B876-08313B82D6EC}" srcId="{F0DD215B-100F-49DE-BBC0-5DB0E5A91492}" destId="{8ABBC4F6-11BF-45EE-8699-5BEC47E616FD}" srcOrd="1" destOrd="0" parTransId="{CFE24B66-377A-4BC7-839F-0FAAC3B663FC}" sibTransId="{BDBBCA9A-5434-4C25-AF50-74CC6975A1CA}"/>
    <dgm:cxn modelId="{262770F6-558B-43C9-9E70-7EF45C952041}" type="presOf" srcId="{BDBBCA9A-5434-4C25-AF50-74CC6975A1CA}" destId="{98CCBCB2-0FF7-49A5-A08D-81E053435DE2}" srcOrd="0" destOrd="0" presId="urn:microsoft.com/office/officeart/2005/8/layout/vProcess5"/>
    <dgm:cxn modelId="{1C442354-7EC7-443C-B774-56F0427416CF}" type="presParOf" srcId="{8D185A6F-F888-4E02-82A2-3FBBE93ED019}" destId="{DB102D8A-A208-48AC-ADDA-9E825D69E9F4}" srcOrd="0" destOrd="0" presId="urn:microsoft.com/office/officeart/2005/8/layout/vProcess5"/>
    <dgm:cxn modelId="{2825E9A0-45AD-476A-88A4-AF5C4DF4CD9A}" type="presParOf" srcId="{8D185A6F-F888-4E02-82A2-3FBBE93ED019}" destId="{01996DF9-2715-4DB1-BAB4-25C457B1B715}" srcOrd="1" destOrd="0" presId="urn:microsoft.com/office/officeart/2005/8/layout/vProcess5"/>
    <dgm:cxn modelId="{F5E8F772-74BF-45A3-9639-6C84CE71DA81}" type="presParOf" srcId="{8D185A6F-F888-4E02-82A2-3FBBE93ED019}" destId="{ED3D6DFF-B5B0-4FCF-99EA-264E8404E424}" srcOrd="2" destOrd="0" presId="urn:microsoft.com/office/officeart/2005/8/layout/vProcess5"/>
    <dgm:cxn modelId="{C6E50A11-B121-4A27-9CFC-96BE5C3FB8F6}" type="presParOf" srcId="{8D185A6F-F888-4E02-82A2-3FBBE93ED019}" destId="{3C5A8E66-9F56-4445-9C9F-B2A0939801B9}" srcOrd="3" destOrd="0" presId="urn:microsoft.com/office/officeart/2005/8/layout/vProcess5"/>
    <dgm:cxn modelId="{2AD365E1-FB2E-454D-B00C-AB2E1F64D8CE}" type="presParOf" srcId="{8D185A6F-F888-4E02-82A2-3FBBE93ED019}" destId="{81AD0065-C27B-4A77-8D47-A3B3A54F9C14}" srcOrd="4" destOrd="0" presId="urn:microsoft.com/office/officeart/2005/8/layout/vProcess5"/>
    <dgm:cxn modelId="{76448BA2-0AAD-4CD5-9648-54BB374DD4E7}" type="presParOf" srcId="{8D185A6F-F888-4E02-82A2-3FBBE93ED019}" destId="{A0E521DB-0407-40A1-91B7-E3829F6F7CCD}" srcOrd="5" destOrd="0" presId="urn:microsoft.com/office/officeart/2005/8/layout/vProcess5"/>
    <dgm:cxn modelId="{81EA4901-4A80-4271-B651-35E354816D2C}" type="presParOf" srcId="{8D185A6F-F888-4E02-82A2-3FBBE93ED019}" destId="{98CCBCB2-0FF7-49A5-A08D-81E053435DE2}" srcOrd="6" destOrd="0" presId="urn:microsoft.com/office/officeart/2005/8/layout/vProcess5"/>
    <dgm:cxn modelId="{57366928-0E62-427B-82BD-919312C3DEFE}" type="presParOf" srcId="{8D185A6F-F888-4E02-82A2-3FBBE93ED019}" destId="{5FB24309-4387-4160-9EBE-D78AB006E3B2}" srcOrd="7" destOrd="0" presId="urn:microsoft.com/office/officeart/2005/8/layout/vProcess5"/>
    <dgm:cxn modelId="{5B862E0E-B0E3-4B98-8C2B-F32B4753B134}" type="presParOf" srcId="{8D185A6F-F888-4E02-82A2-3FBBE93ED019}" destId="{D61E3339-92B3-4BC2-9BAB-EEEBCCB18B45}" srcOrd="8" destOrd="0" presId="urn:microsoft.com/office/officeart/2005/8/layout/vProcess5"/>
    <dgm:cxn modelId="{FFCF3CE7-20DD-4863-B248-296F20698F58}" type="presParOf" srcId="{8D185A6F-F888-4E02-82A2-3FBBE93ED019}" destId="{C505372E-ADEA-4802-B78B-688576AB79D1}" srcOrd="9" destOrd="0" presId="urn:microsoft.com/office/officeart/2005/8/layout/vProcess5"/>
    <dgm:cxn modelId="{738717BC-AD98-4CD0-A009-149C6D03819F}" type="presParOf" srcId="{8D185A6F-F888-4E02-82A2-3FBBE93ED019}" destId="{C1ED2240-A745-4426-8D2C-857421C1621D}" srcOrd="10" destOrd="0" presId="urn:microsoft.com/office/officeart/2005/8/layout/vProcess5"/>
    <dgm:cxn modelId="{D379BD8B-4F1E-4937-A221-2BB3A1CED071}" type="presParOf" srcId="{8D185A6F-F888-4E02-82A2-3FBBE93ED019}" destId="{187AE09C-11BD-45C0-8279-D056BBD18AF8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EE0B56-A26F-4050-82AD-451B8ACD5E77}">
      <dsp:nvSpPr>
        <dsp:cNvPr id="0" name=""/>
        <dsp:cNvSpPr/>
      </dsp:nvSpPr>
      <dsp:spPr>
        <a:xfrm>
          <a:off x="0" y="1561454"/>
          <a:ext cx="2662444" cy="160875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2712" tIns="129540" rIns="362712" bIns="129540" numCol="1" spcCol="1270" anchor="ctr" anchorCtr="0">
          <a:noAutofit/>
        </a:bodyPr>
        <a:lstStyle/>
        <a:p>
          <a:pPr marL="0" lvl="0" indent="0" algn="ctr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100" kern="1200" dirty="0"/>
            <a:t>Step One</a:t>
          </a:r>
        </a:p>
      </dsp:txBody>
      <dsp:txXfrm>
        <a:off x="0" y="1561454"/>
        <a:ext cx="2662444" cy="1608750"/>
      </dsp:txXfrm>
    </dsp:sp>
    <dsp:sp modelId="{2FE56391-4260-44F0-A417-9C7A5AA3A4B3}">
      <dsp:nvSpPr>
        <dsp:cNvPr id="0" name=""/>
        <dsp:cNvSpPr/>
      </dsp:nvSpPr>
      <dsp:spPr>
        <a:xfrm>
          <a:off x="2662444" y="983309"/>
          <a:ext cx="532488" cy="2765039"/>
        </a:xfrm>
        <a:prstGeom prst="leftBrace">
          <a:avLst>
            <a:gd name="adj1" fmla="val 35000"/>
            <a:gd name="adj2" fmla="val 50000"/>
          </a:avLst>
        </a:prstGeom>
        <a:noFill/>
        <a:ln w="1905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F40602-CA5D-49FB-BC89-3CE0EA99A47F}">
      <dsp:nvSpPr>
        <dsp:cNvPr id="0" name=""/>
        <dsp:cNvSpPr/>
      </dsp:nvSpPr>
      <dsp:spPr>
        <a:xfrm>
          <a:off x="3407928" y="983309"/>
          <a:ext cx="7241849" cy="2765039"/>
        </a:xfrm>
        <a:prstGeom prst="rect">
          <a:avLst/>
        </a:prstGeom>
        <a:solidFill>
          <a:schemeClr val="accent5">
            <a:shade val="5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3600" kern="1200" dirty="0"/>
            <a:t>The process begins with an input:</a:t>
          </a: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3600" kern="1200" dirty="0"/>
            <a:t>a business objective, </a:t>
          </a: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3600" kern="1200" dirty="0"/>
            <a:t>concept, </a:t>
          </a:r>
        </a:p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3600" kern="1200" dirty="0"/>
            <a:t>idea or hypothesis</a:t>
          </a: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2000" kern="1200" dirty="0"/>
            <a:t>			      (Kim et al., 2016, p. 8).</a:t>
          </a:r>
        </a:p>
      </dsp:txBody>
      <dsp:txXfrm>
        <a:off x="3407928" y="983309"/>
        <a:ext cx="7241849" cy="276503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EE0B56-A26F-4050-82AD-451B8ACD5E77}">
      <dsp:nvSpPr>
        <dsp:cNvPr id="0" name=""/>
        <dsp:cNvSpPr/>
      </dsp:nvSpPr>
      <dsp:spPr>
        <a:xfrm>
          <a:off x="27171" y="1584868"/>
          <a:ext cx="2113391" cy="32761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2712" tIns="129540" rIns="362712" bIns="129540" numCol="1" spcCol="1270" anchor="ctr" anchorCtr="0">
          <a:noAutofit/>
        </a:bodyPr>
        <a:lstStyle/>
        <a:p>
          <a:pPr marL="0" lvl="0" indent="0" algn="ctr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100" kern="1200" dirty="0"/>
            <a:t>Step Two</a:t>
          </a:r>
        </a:p>
      </dsp:txBody>
      <dsp:txXfrm>
        <a:off x="27171" y="1584868"/>
        <a:ext cx="2113391" cy="327617"/>
      </dsp:txXfrm>
    </dsp:sp>
    <dsp:sp modelId="{2FE56391-4260-44F0-A417-9C7A5AA3A4B3}">
      <dsp:nvSpPr>
        <dsp:cNvPr id="0" name=""/>
        <dsp:cNvSpPr/>
      </dsp:nvSpPr>
      <dsp:spPr>
        <a:xfrm>
          <a:off x="2117523" y="247122"/>
          <a:ext cx="422678" cy="3030459"/>
        </a:xfrm>
        <a:prstGeom prst="leftBrace">
          <a:avLst>
            <a:gd name="adj1" fmla="val 35000"/>
            <a:gd name="adj2" fmla="val 50000"/>
          </a:avLst>
        </a:prstGeom>
        <a:noFill/>
        <a:ln w="1905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F40602-CA5D-49FB-BC89-3CE0EA99A47F}">
      <dsp:nvSpPr>
        <dsp:cNvPr id="0" name=""/>
        <dsp:cNvSpPr/>
      </dsp:nvSpPr>
      <dsp:spPr>
        <a:xfrm>
          <a:off x="2713404" y="0"/>
          <a:ext cx="5748424" cy="352126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3600" kern="1200" dirty="0"/>
            <a:t>	The Agile team transforms the input into user stories, feature specifications and creates the code.</a:t>
          </a:r>
          <a:endParaRPr lang="en-US" sz="3600" kern="1200" dirty="0"/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2000" kern="1200" dirty="0"/>
            <a:t>				(Kim et al., 2016, p. 8).</a:t>
          </a:r>
        </a:p>
      </dsp:txBody>
      <dsp:txXfrm>
        <a:off x="2713404" y="0"/>
        <a:ext cx="5748424" cy="352126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3EE0B56-A26F-4050-82AD-451B8ACD5E77}">
      <dsp:nvSpPr>
        <dsp:cNvPr id="0" name=""/>
        <dsp:cNvSpPr/>
      </dsp:nvSpPr>
      <dsp:spPr>
        <a:xfrm>
          <a:off x="0" y="1561454"/>
          <a:ext cx="2662444" cy="1608750"/>
        </a:xfrm>
        <a:prstGeom prst="rect">
          <a:avLst/>
        </a:prstGeom>
        <a:solidFill>
          <a:srgbClr val="FFFFFF">
            <a:alpha val="67059"/>
          </a:srgbClr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2712" tIns="129540" rIns="362712" bIns="129540" numCol="1" spcCol="1270" anchor="ctr" anchorCtr="0">
          <a:noAutofit/>
        </a:bodyPr>
        <a:lstStyle/>
        <a:p>
          <a:pPr marL="0" lvl="0" indent="0" algn="ctr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100" kern="1200" dirty="0"/>
            <a:t>Step Three</a:t>
          </a:r>
        </a:p>
      </dsp:txBody>
      <dsp:txXfrm>
        <a:off x="0" y="1561454"/>
        <a:ext cx="2662444" cy="1608750"/>
      </dsp:txXfrm>
    </dsp:sp>
    <dsp:sp modelId="{2FE56391-4260-44F0-A417-9C7A5AA3A4B3}">
      <dsp:nvSpPr>
        <dsp:cNvPr id="0" name=""/>
        <dsp:cNvSpPr/>
      </dsp:nvSpPr>
      <dsp:spPr>
        <a:xfrm>
          <a:off x="2662444" y="1335223"/>
          <a:ext cx="532488" cy="2061210"/>
        </a:xfrm>
        <a:prstGeom prst="leftBrace">
          <a:avLst>
            <a:gd name="adj1" fmla="val 35000"/>
            <a:gd name="adj2" fmla="val 50000"/>
          </a:avLst>
        </a:prstGeom>
        <a:noFill/>
        <a:ln w="19050" cap="flat" cmpd="sng" algn="ctr">
          <a:solidFill>
            <a:schemeClr val="accent6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F40602-CA5D-49FB-BC89-3CE0EA99A47F}">
      <dsp:nvSpPr>
        <dsp:cNvPr id="0" name=""/>
        <dsp:cNvSpPr/>
      </dsp:nvSpPr>
      <dsp:spPr>
        <a:xfrm>
          <a:off x="3407928" y="1335223"/>
          <a:ext cx="7241849" cy="2061210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GB" sz="3600" kern="1200" dirty="0"/>
            <a:t>	The end-product is produced, using software versioning for future code updates</a:t>
          </a:r>
          <a:endParaRPr lang="en-US" sz="36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2000" kern="1200" dirty="0"/>
            <a:t>			      		(Kim et al., 2016, p. 8).</a:t>
          </a:r>
        </a:p>
      </dsp:txBody>
      <dsp:txXfrm>
        <a:off x="3407928" y="1335223"/>
        <a:ext cx="7241849" cy="206121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1996DF9-2715-4DB1-BAB4-25C457B1B715}">
      <dsp:nvSpPr>
        <dsp:cNvPr id="0" name=""/>
        <dsp:cNvSpPr/>
      </dsp:nvSpPr>
      <dsp:spPr>
        <a:xfrm>
          <a:off x="0" y="0"/>
          <a:ext cx="6757851" cy="956721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/>
            <a:t>Continuously check code changes into version control repository.</a:t>
          </a:r>
          <a:endParaRPr lang="en-US" sz="2600" kern="1200" dirty="0"/>
        </a:p>
      </dsp:txBody>
      <dsp:txXfrm>
        <a:off x="28021" y="28021"/>
        <a:ext cx="5644631" cy="900679"/>
      </dsp:txXfrm>
    </dsp:sp>
    <dsp:sp modelId="{ED3D6DFF-B5B0-4FCF-99EA-264E8404E424}">
      <dsp:nvSpPr>
        <dsp:cNvPr id="0" name=""/>
        <dsp:cNvSpPr/>
      </dsp:nvSpPr>
      <dsp:spPr>
        <a:xfrm>
          <a:off x="565970" y="1130671"/>
          <a:ext cx="6757851" cy="956721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/>
            <a:t>Perform automated and exploratory tests against code changes.</a:t>
          </a:r>
          <a:endParaRPr lang="en-US" sz="2600" kern="1200" dirty="0"/>
        </a:p>
      </dsp:txBody>
      <dsp:txXfrm>
        <a:off x="593991" y="1158692"/>
        <a:ext cx="5513970" cy="900679"/>
      </dsp:txXfrm>
    </dsp:sp>
    <dsp:sp modelId="{3C5A8E66-9F56-4445-9C9F-B2A0939801B9}">
      <dsp:nvSpPr>
        <dsp:cNvPr id="0" name=""/>
        <dsp:cNvSpPr/>
      </dsp:nvSpPr>
      <dsp:spPr>
        <a:xfrm>
          <a:off x="1123492" y="2261342"/>
          <a:ext cx="6757851" cy="956721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/>
            <a:t>Deploy.</a:t>
          </a:r>
          <a:endParaRPr lang="en-US" sz="2600" kern="1200" dirty="0"/>
        </a:p>
      </dsp:txBody>
      <dsp:txXfrm>
        <a:off x="1151513" y="2289363"/>
        <a:ext cx="5522417" cy="900679"/>
      </dsp:txXfrm>
    </dsp:sp>
    <dsp:sp modelId="{81AD0065-C27B-4A77-8D47-A3B3A54F9C14}">
      <dsp:nvSpPr>
        <dsp:cNvPr id="0" name=""/>
        <dsp:cNvSpPr/>
      </dsp:nvSpPr>
      <dsp:spPr>
        <a:xfrm>
          <a:off x="1689462" y="3392013"/>
          <a:ext cx="6757851" cy="956721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/>
            <a:t>Repeat as needed.</a:t>
          </a:r>
          <a:endParaRPr lang="en-US" sz="2600" kern="1200" dirty="0"/>
        </a:p>
      </dsp:txBody>
      <dsp:txXfrm>
        <a:off x="1717483" y="3420034"/>
        <a:ext cx="5513970" cy="900679"/>
      </dsp:txXfrm>
    </dsp:sp>
    <dsp:sp modelId="{A0E521DB-0407-40A1-91B7-E3829F6F7CCD}">
      <dsp:nvSpPr>
        <dsp:cNvPr id="0" name=""/>
        <dsp:cNvSpPr/>
      </dsp:nvSpPr>
      <dsp:spPr>
        <a:xfrm>
          <a:off x="6135982" y="732761"/>
          <a:ext cx="621869" cy="621869"/>
        </a:xfrm>
        <a:prstGeom prst="downArrow">
          <a:avLst>
            <a:gd name="adj1" fmla="val 55000"/>
            <a:gd name="adj2" fmla="val 45000"/>
          </a:avLst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830" tIns="36830" rIns="36830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900" kern="1200"/>
        </a:p>
      </dsp:txBody>
      <dsp:txXfrm>
        <a:off x="6275903" y="732761"/>
        <a:ext cx="342027" cy="467956"/>
      </dsp:txXfrm>
    </dsp:sp>
    <dsp:sp modelId="{98CCBCB2-0FF7-49A5-A08D-81E053435DE2}">
      <dsp:nvSpPr>
        <dsp:cNvPr id="0" name=""/>
        <dsp:cNvSpPr/>
      </dsp:nvSpPr>
      <dsp:spPr>
        <a:xfrm>
          <a:off x="6701952" y="1863432"/>
          <a:ext cx="621869" cy="621869"/>
        </a:xfrm>
        <a:prstGeom prst="downArrow">
          <a:avLst>
            <a:gd name="adj1" fmla="val 55000"/>
            <a:gd name="adj2" fmla="val 45000"/>
          </a:avLst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830" tIns="36830" rIns="36830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900" kern="1200"/>
        </a:p>
      </dsp:txBody>
      <dsp:txXfrm>
        <a:off x="6841873" y="1863432"/>
        <a:ext cx="342027" cy="467956"/>
      </dsp:txXfrm>
    </dsp:sp>
    <dsp:sp modelId="{5FB24309-4387-4160-9EBE-D78AB006E3B2}">
      <dsp:nvSpPr>
        <dsp:cNvPr id="0" name=""/>
        <dsp:cNvSpPr/>
      </dsp:nvSpPr>
      <dsp:spPr>
        <a:xfrm>
          <a:off x="7259474" y="2994104"/>
          <a:ext cx="621869" cy="621869"/>
        </a:xfrm>
        <a:prstGeom prst="downArrow">
          <a:avLst>
            <a:gd name="adj1" fmla="val 55000"/>
            <a:gd name="adj2" fmla="val 45000"/>
          </a:avLst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830" tIns="36830" rIns="36830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900" kern="1200"/>
        </a:p>
      </dsp:txBody>
      <dsp:txXfrm>
        <a:off x="7399395" y="2994104"/>
        <a:ext cx="342027" cy="46795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B33BB8-6C7A-4BE0-9B55-9EAC48D52EC6}" type="datetimeFigureOut">
              <a:rPr lang="en-US"/>
              <a:t>5/27/2022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F7AA83-DE31-4E93-AB07-EF7FB05F6670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2129038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2.jpe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1EF64-F73B-4314-BB6F-BC0937BBDF19}" type="datetimeFigureOut">
              <a:rPr lang="en-US"/>
              <a:t>5/27/2022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5E2820-AFE1-45FA-949E-17BDB534E1D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579979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5E2820-AFE1-45FA-949E-17BDB534E1D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9159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542409-6A04-4DC6-AC3A-D3758287A8F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2272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542409-6A04-4DC6-AC3A-D3758287A8F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7783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542409-6A04-4DC6-AC3A-D3758287A8F2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093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542409-6A04-4DC6-AC3A-D3758287A8F2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7175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542409-6A04-4DC6-AC3A-D3758287A8F2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2271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542409-6A04-4DC6-AC3A-D3758287A8F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8554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542409-6A04-4DC6-AC3A-D3758287A8F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42203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542409-6A04-4DC6-AC3A-D3758287A8F2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76754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542409-6A04-4DC6-AC3A-D3758287A8F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74908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542409-6A04-4DC6-AC3A-D3758287A8F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9986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542409-6A04-4DC6-AC3A-D3758287A8F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84209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542409-6A04-4DC6-AC3A-D3758287A8F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791092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542409-6A04-4DC6-AC3A-D3758287A8F2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4810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542409-6A04-4DC6-AC3A-D3758287A8F2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91932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542409-6A04-4DC6-AC3A-D3758287A8F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687913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542409-6A04-4DC6-AC3A-D3758287A8F2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07335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542409-6A04-4DC6-AC3A-D3758287A8F2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38971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5E2820-AFE1-45FA-949E-17BDB534E1DC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8523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542409-6A04-4DC6-AC3A-D3758287A8F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09355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542409-6A04-4DC6-AC3A-D3758287A8F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6150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542409-6A04-4DC6-AC3A-D3758287A8F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1095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542409-6A04-4DC6-AC3A-D3758287A8F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6451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542409-6A04-4DC6-AC3A-D3758287A8F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6049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542409-6A04-4DC6-AC3A-D3758287A8F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43776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542409-6A04-4DC6-AC3A-D3758287A8F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87143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kumimoji="0" lang="en-US" sz="7200" b="1" i="0" u="none" strike="noStrike" kern="1200" cap="all" spc="0" normalizeH="0" baseline="0" dirty="0">
                <a:ln w="15875">
                  <a:solidFill>
                    <a:sysClr val="window" lastClr="FFFFFF"/>
                  </a:solidFill>
                </a:ln>
                <a:solidFill>
                  <a:srgbClr val="DF5327"/>
                </a:solidFill>
                <a:effectLst>
                  <a:outerShdw dist="38100" dir="2700000" algn="tl" rotWithShape="0">
                    <a:srgbClr val="DF5327"/>
                  </a:outerShdw>
                </a:effectLst>
                <a:uLnTx/>
                <a:uFillTx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7070C458-645A-4EA0-8D6D-AD41BC9585B3}" type="datetime1">
              <a:rPr lang="en-US" smtClean="0"/>
              <a:t>5/27/2022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8FDBFFB2-86D9-4B8F-A59A-553A60B94BBE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706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1ADD76-C8D5-44B0-9837-2AB78FB36BB3}" type="datetime1">
              <a:rPr lang="en-US" smtClean="0"/>
              <a:t>5/27/2022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BFFB2-86D9-4B8F-A59A-553A60B94B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533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E03D0D-E9CD-4D2C-AE98-350D9F1FC256}" type="datetime1">
              <a:rPr lang="en-US" smtClean="0"/>
              <a:t>5/27/2022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BFFB2-86D9-4B8F-A59A-553A60B94B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130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54B042-5AC0-478D-BDA2-536CF0299D35}" type="datetime1">
              <a:rPr lang="en-US" smtClean="0"/>
              <a:t>5/27/2022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BFFB2-86D9-4B8F-A59A-553A60B94B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962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marL="0" algn="ctr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kumimoji="0" lang="en-US" sz="7200" b="1" i="0" u="none" strike="noStrike" kern="1200" cap="all" spc="0" normalizeH="0" baseline="0" dirty="0">
                <a:ln w="15875">
                  <a:solidFill>
                    <a:sysClr val="window" lastClr="FFFFFF"/>
                  </a:solidFill>
                </a:ln>
                <a:solidFill>
                  <a:srgbClr val="DF5327"/>
                </a:solidFill>
                <a:effectLst>
                  <a:outerShdw dist="38100" dir="2700000" algn="tl" rotWithShape="0">
                    <a:srgbClr val="DF5327"/>
                  </a:outerShdw>
                </a:effectLst>
                <a:uLnTx/>
                <a:uFillTx/>
                <a:latin typeface="Corbel" pitchFamily="34" charset="0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AF42F6-3ACF-4186-BF13-0F57A5FDDDBC}" type="datetime1">
              <a:rPr lang="en-US" smtClean="0"/>
              <a:t>5/27/2022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BFFB2-86D9-4B8F-A59A-553A60B94BBE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1625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2BBB23-5F2E-46B7-B951-F6622558C52E}" type="datetime1">
              <a:rPr lang="en-US" smtClean="0"/>
              <a:t>5/27/2022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BFFB2-86D9-4B8F-A59A-553A60B94B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877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80B3F3-D1F0-4FE7-AA26-E00D78743AB4}" type="datetime1">
              <a:rPr lang="en-US" smtClean="0"/>
              <a:t>5/27/2022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BFFB2-86D9-4B8F-A59A-553A60B94B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651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6E142C-CBB6-4C8E-8186-35E08D234B52}" type="datetime1">
              <a:rPr lang="en-US" smtClean="0"/>
              <a:t>5/27/2022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BFFB2-86D9-4B8F-A59A-553A60B94B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7540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B31FE4-55DE-4743-AB03-2BB41097A8DD}" type="datetime1">
              <a:rPr lang="en-US" smtClean="0"/>
              <a:t>5/27/2022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BFFB2-86D9-4B8F-A59A-553A60B94B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316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2DB42-9ECB-491A-A713-6AE6ECAE6873}" type="datetime1">
              <a:rPr lang="en-US" smtClean="0"/>
              <a:t>5/27/2022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BFFB2-86D9-4B8F-A59A-553A60B94B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258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2A759-F7E3-49AD-8A59-66D6802C235C}" type="datetime1">
              <a:rPr lang="en-US" smtClean="0"/>
              <a:t>5/27/2022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BFFB2-86D9-4B8F-A59A-553A60B94B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168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106E9015-862D-4404-B453-9A37853D2D7A}" type="datetime1">
              <a:rPr lang="en-US" smtClean="0"/>
              <a:t>5/27/2022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8FDBFFB2-86D9-4B8F-A59A-553A60B94BB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573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glossary.cncf.io/loosely_coupled_architecture/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stackify.com/oop-concept-for-beginners-what-is-encapsulation/" TargetMode="External"/><Relationship Id="rId4" Type="http://schemas.openxmlformats.org/officeDocument/2006/relationships/hyperlink" Target="https://mn.gov/admin/assets/measurement_calculations_tools_handout_tcm36-68670.pdf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5.png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DCF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erson using black laptop computer">
            <a:extLst>
              <a:ext uri="{FF2B5EF4-FFF2-40B4-BE49-F238E27FC236}">
                <a16:creationId xmlns:a16="http://schemas.microsoft.com/office/drawing/2014/main" id="{49C1473D-99F3-D9F4-6E6C-C5B44EA46E3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72" b="-8572"/>
          <a:stretch/>
        </p:blipFill>
        <p:spPr bwMode="auto">
          <a:xfrm>
            <a:off x="537029" y="841829"/>
            <a:ext cx="11161486" cy="62266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11E3273-F50B-47CF-8EC8-5BE838101A0A}"/>
              </a:ext>
            </a:extLst>
          </p:cNvPr>
          <p:cNvSpPr txBox="1"/>
          <p:nvPr/>
        </p:nvSpPr>
        <p:spPr>
          <a:xfrm>
            <a:off x="4031829" y="2626499"/>
            <a:ext cx="4120722" cy="2777940"/>
          </a:xfrm>
          <a:prstGeom prst="rect">
            <a:avLst/>
          </a:prstGeom>
          <a:solidFill>
            <a:srgbClr val="FFFFFF">
              <a:alpha val="90980"/>
            </a:srgbClr>
          </a:solidFill>
        </p:spPr>
        <p:txBody>
          <a:bodyPr wrap="square">
            <a:spAutoFit/>
          </a:bodyPr>
          <a:lstStyle/>
          <a:p>
            <a:pPr algn="ctr" rtl="0" fontAlgn="base">
              <a:lnSpc>
                <a:spcPct val="200000"/>
              </a:lnSpc>
            </a:pPr>
            <a:r>
              <a:rPr lang="en-US" b="0" i="0" dirty="0">
                <a:effectLst/>
                <a:latin typeface="Times New Roman" panose="02020603050405020304" pitchFamily="18" charset="0"/>
              </a:rPr>
              <a:t>Laura Kendl </a:t>
            </a:r>
            <a:endParaRPr lang="en-US" b="0" i="0" dirty="0">
              <a:effectLst/>
            </a:endParaRPr>
          </a:p>
          <a:p>
            <a:pPr algn="ctr" rtl="0" fontAlgn="base">
              <a:lnSpc>
                <a:spcPct val="200000"/>
              </a:lnSpc>
            </a:pPr>
            <a:r>
              <a:rPr lang="en-US" b="0" i="0" dirty="0">
                <a:effectLst/>
                <a:latin typeface="Times New Roman" panose="02020603050405020304" pitchFamily="18" charset="0"/>
              </a:rPr>
              <a:t>Bellevue University </a:t>
            </a:r>
            <a:endParaRPr lang="en-US" b="0" i="0" dirty="0">
              <a:effectLst/>
            </a:endParaRPr>
          </a:p>
          <a:p>
            <a:pPr algn="ctr" rtl="0" fontAlgn="base">
              <a:lnSpc>
                <a:spcPct val="200000"/>
              </a:lnSpc>
            </a:pPr>
            <a:r>
              <a:rPr lang="en-US" b="0" i="0" dirty="0">
                <a:effectLst/>
                <a:latin typeface="Times New Roman" panose="02020603050405020304" pitchFamily="18" charset="0"/>
              </a:rPr>
              <a:t>WEB </a:t>
            </a:r>
            <a:r>
              <a:rPr lang="en-US" dirty="0">
                <a:latin typeface="Times New Roman" panose="02020603050405020304" pitchFamily="18" charset="0"/>
              </a:rPr>
              <a:t>430</a:t>
            </a:r>
            <a:r>
              <a:rPr lang="en-US" b="0" i="0" dirty="0">
                <a:effectLst/>
                <a:latin typeface="Times New Roman" panose="02020603050405020304" pitchFamily="18" charset="0"/>
              </a:rPr>
              <a:t>-346A: DevOps (2227-DD) </a:t>
            </a:r>
            <a:endParaRPr lang="en-US" b="0" i="0" dirty="0">
              <a:effectLst/>
            </a:endParaRPr>
          </a:p>
          <a:p>
            <a:pPr algn="ctr" rtl="0" fontAlgn="base">
              <a:lnSpc>
                <a:spcPct val="200000"/>
              </a:lnSpc>
            </a:pPr>
            <a:r>
              <a:rPr lang="en-US" b="0" i="0" dirty="0">
                <a:effectLst/>
                <a:latin typeface="Times New Roman" panose="02020603050405020304" pitchFamily="18" charset="0"/>
              </a:rPr>
              <a:t>Professor Richard </a:t>
            </a:r>
            <a:r>
              <a:rPr lang="en-US" b="0" i="0" dirty="0" err="1">
                <a:effectLst/>
                <a:latin typeface="Times New Roman" panose="02020603050405020304" pitchFamily="18" charset="0"/>
              </a:rPr>
              <a:t>Krasso</a:t>
            </a:r>
            <a:endParaRPr lang="en-US" b="0" i="0" dirty="0">
              <a:effectLst/>
            </a:endParaRPr>
          </a:p>
          <a:p>
            <a:pPr algn="ctr" rtl="0" fontAlgn="base">
              <a:lnSpc>
                <a:spcPct val="200000"/>
              </a:lnSpc>
            </a:pPr>
            <a:r>
              <a:rPr lang="en-US" b="0" i="0" dirty="0">
                <a:effectLst/>
                <a:latin typeface="Times New Roman" panose="02020603050405020304" pitchFamily="18" charset="0"/>
              </a:rPr>
              <a:t>May 27, 2022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39BE293-3DCF-4D5A-A767-85919CB51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BFFB2-86D9-4B8F-A59A-553A60B94BBE}" type="slidenum">
              <a:rPr lang="en-US" smtClean="0"/>
              <a:t>1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062945" y="650171"/>
            <a:ext cx="8058490" cy="1606780"/>
          </a:xfrm>
          <a:solidFill>
            <a:srgbClr val="BDCFD7"/>
          </a:solidFill>
        </p:spPr>
        <p:txBody>
          <a:bodyPr>
            <a:norm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cs typeface="Times New Roman"/>
              </a:rPr>
              <a:t>Presentation 1.2</a:t>
            </a:r>
            <a:br>
              <a:rPr lang="en-US" dirty="0">
                <a:solidFill>
                  <a:schemeClr val="bg1"/>
                </a:solidFill>
                <a:cs typeface="Times New Roman"/>
              </a:rPr>
            </a:br>
            <a:r>
              <a:rPr lang="en-US" dirty="0">
                <a:solidFill>
                  <a:schemeClr val="bg1"/>
                </a:solidFill>
                <a:cs typeface="Times New Roman"/>
              </a:rPr>
              <a:t>The Technology </a:t>
            </a:r>
            <a:br>
              <a:rPr lang="en-US" dirty="0">
                <a:solidFill>
                  <a:schemeClr val="bg1"/>
                </a:solidFill>
                <a:cs typeface="Times New Roman"/>
              </a:rPr>
            </a:br>
            <a:r>
              <a:rPr lang="en-US" dirty="0">
                <a:solidFill>
                  <a:schemeClr val="bg1"/>
                </a:solidFill>
                <a:cs typeface="Times New Roman"/>
              </a:rPr>
              <a:t>Value Stream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84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DCF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happy new year neon light signage">
            <a:extLst>
              <a:ext uri="{FF2B5EF4-FFF2-40B4-BE49-F238E27FC236}">
                <a16:creationId xmlns:a16="http://schemas.microsoft.com/office/drawing/2014/main" id="{61E87817-130D-A021-EB74-AE111EF81E0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73"/>
          <a:stretch/>
        </p:blipFill>
        <p:spPr bwMode="auto">
          <a:xfrm>
            <a:off x="4318000" y="1800980"/>
            <a:ext cx="7297533" cy="4317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B099DF-C00F-4E08-9D13-90C2FBD3A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BFFB2-86D9-4B8F-A59A-553A60B94BBE}" type="slidenum">
              <a:rPr lang="en-US" smtClean="0"/>
              <a:t>10</a:t>
            </a:fld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49BCEE-ACDF-4CAB-8C58-C0FEAE2EB2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5970" y="1952928"/>
            <a:ext cx="3809999" cy="2144504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45720" indent="0">
              <a:buNone/>
            </a:pPr>
            <a:r>
              <a:rPr lang="en-US" sz="2400" dirty="0">
                <a:solidFill>
                  <a:schemeClr val="tx1"/>
                </a:solidFill>
              </a:rPr>
              <a:t>Lead time is one tool to measure value stream performance (in addition to processing time) </a:t>
            </a:r>
          </a:p>
          <a:p>
            <a:pPr marL="45720" indent="0">
              <a:buNone/>
            </a:pPr>
            <a:r>
              <a:rPr lang="en-US" sz="1600" dirty="0">
                <a:solidFill>
                  <a:schemeClr val="tx1"/>
                </a:solidFill>
              </a:rPr>
              <a:t>(Kim et al., 2016, p. 9).</a:t>
            </a:r>
          </a:p>
          <a:p>
            <a:pPr marL="45720" indent="0">
              <a:buNone/>
            </a:pPr>
            <a:endParaRPr lang="en-US" sz="240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F9C5F118-E2AA-24DF-44E8-7DEF56799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970" y="348785"/>
            <a:ext cx="11348830" cy="785048"/>
          </a:xfr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US" sz="2400" b="1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Defining Lead Time vs. Processing Time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A3E100A-70EC-A5EB-5222-BE8FFA3110E0}"/>
              </a:ext>
            </a:extLst>
          </p:cNvPr>
          <p:cNvSpPr txBox="1"/>
          <p:nvPr/>
        </p:nvSpPr>
        <p:spPr>
          <a:xfrm>
            <a:off x="385970" y="1230883"/>
            <a:ext cx="11348830" cy="461665"/>
          </a:xfrm>
          <a:prstGeom prst="rect">
            <a:avLst/>
          </a:prstGeom>
          <a:solidFill>
            <a:srgbClr val="BDCFD7"/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Lead Time</a:t>
            </a:r>
          </a:p>
        </p:txBody>
      </p:sp>
      <p:sp>
        <p:nvSpPr>
          <p:cNvPr id="17" name="Content Placeholder 5">
            <a:extLst>
              <a:ext uri="{FF2B5EF4-FFF2-40B4-BE49-F238E27FC236}">
                <a16:creationId xmlns:a16="http://schemas.microsoft.com/office/drawing/2014/main" id="{B0F06D35-423D-0062-C386-F25ACBEF00A6}"/>
              </a:ext>
            </a:extLst>
          </p:cNvPr>
          <p:cNvSpPr txBox="1">
            <a:spLocks/>
          </p:cNvSpPr>
          <p:nvPr/>
        </p:nvSpPr>
        <p:spPr>
          <a:xfrm>
            <a:off x="385970" y="4166411"/>
            <a:ext cx="3809999" cy="2057417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182880" algn="l" defTabSz="914400" rtl="0" eaLnBrk="1" latinLnBrk="0" hangingPunct="1">
              <a:lnSpc>
                <a:spcPct val="90000"/>
              </a:lnSpc>
              <a:spcBef>
                <a:spcPts val="1400"/>
              </a:spcBef>
              <a:buClr>
                <a:schemeClr val="accent1"/>
              </a:buClr>
              <a:buSzPct val="80000"/>
              <a:buFont typeface="Corbel" pitchFamily="34" charset="0"/>
              <a:buChar char="•"/>
              <a:defRPr sz="22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20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SzPct val="80000"/>
              <a:buFont typeface="Corbel" pitchFamily="34" charset="0"/>
              <a:buChar char="•"/>
              <a:defRPr sz="16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" indent="0">
              <a:buNone/>
            </a:pPr>
            <a:r>
              <a:rPr lang="en-US" sz="2400" dirty="0">
                <a:solidFill>
                  <a:schemeClr val="tx1"/>
                </a:solidFill>
              </a:rPr>
              <a:t>Lead time is the measure of time when a request is made and when the request is fulfilled </a:t>
            </a:r>
          </a:p>
          <a:p>
            <a:pPr marL="45720" indent="0">
              <a:buNone/>
            </a:pPr>
            <a:r>
              <a:rPr lang="en-US" sz="1600" dirty="0">
                <a:solidFill>
                  <a:schemeClr val="tx1"/>
                </a:solidFill>
              </a:rPr>
              <a:t>(Kim et al., 2016, p. 9).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025485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DCF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B099DF-C00F-4E08-9D13-90C2FBD3A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BFFB2-86D9-4B8F-A59A-553A60B94BBE}" type="slidenum">
              <a:rPr lang="en-US" smtClean="0"/>
              <a:t>11</a:t>
            </a:fld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49BCEE-ACDF-4CAB-8C58-C0FEAE2EB2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5969" y="1836390"/>
            <a:ext cx="5042373" cy="4274548"/>
          </a:xfrm>
          <a:solidFill>
            <a:srgbClr val="BDCFD7"/>
          </a:solidFill>
        </p:spPr>
        <p:txBody>
          <a:bodyPr>
            <a:normAutofit/>
          </a:bodyPr>
          <a:lstStyle/>
          <a:p>
            <a:pPr marL="45720" indent="0">
              <a:buNone/>
            </a:pPr>
            <a:endParaRPr lang="en-US" sz="2400" dirty="0">
              <a:solidFill>
                <a:schemeClr val="tx1"/>
              </a:solidFill>
            </a:endParaRPr>
          </a:p>
          <a:p>
            <a:pPr marL="45720" indent="0">
              <a:buNone/>
            </a:pPr>
            <a:r>
              <a:rPr lang="en-US" sz="2400" dirty="0">
                <a:solidFill>
                  <a:schemeClr val="tx1"/>
                </a:solidFill>
              </a:rPr>
              <a:t>Processing time is the second tool that measures value stream performance.</a:t>
            </a:r>
          </a:p>
          <a:p>
            <a:pPr marL="45720" indent="0">
              <a:buNone/>
            </a:pPr>
            <a:endParaRPr lang="en-US" sz="2400" dirty="0">
              <a:solidFill>
                <a:schemeClr val="tx1"/>
              </a:solidFill>
            </a:endParaRPr>
          </a:p>
          <a:p>
            <a:pPr marL="45720" indent="0">
              <a:buNone/>
            </a:pPr>
            <a:r>
              <a:rPr lang="en-US" sz="2400" dirty="0">
                <a:solidFill>
                  <a:schemeClr val="tx1"/>
                </a:solidFill>
              </a:rPr>
              <a:t>Process time begins when the request is no longer queued, and the development of the customer's request begins </a:t>
            </a:r>
            <a:r>
              <a:rPr lang="en-US" sz="1600" dirty="0">
                <a:solidFill>
                  <a:schemeClr val="tx1"/>
                </a:solidFill>
              </a:rPr>
              <a:t>(Kim et al., 2016, p. 9).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F9C5F118-E2AA-24DF-44E8-7DEF56799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970" y="348785"/>
            <a:ext cx="11348830" cy="785048"/>
          </a:xfr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US" sz="2400" b="1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Defining Lead Time vs. Processing Time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A3E100A-70EC-A5EB-5222-BE8FFA3110E0}"/>
              </a:ext>
            </a:extLst>
          </p:cNvPr>
          <p:cNvSpPr txBox="1"/>
          <p:nvPr/>
        </p:nvSpPr>
        <p:spPr>
          <a:xfrm>
            <a:off x="385970" y="1230883"/>
            <a:ext cx="11348830" cy="461665"/>
          </a:xfrm>
          <a:prstGeom prst="rect">
            <a:avLst/>
          </a:prstGeom>
          <a:solidFill>
            <a:srgbClr val="BDCFD7"/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Processing Time</a:t>
            </a:r>
          </a:p>
        </p:txBody>
      </p:sp>
      <p:pic>
        <p:nvPicPr>
          <p:cNvPr id="7172" name="Picture 4" descr="Free photos of Entrepreneur">
            <a:extLst>
              <a:ext uri="{FF2B5EF4-FFF2-40B4-BE49-F238E27FC236}">
                <a16:creationId xmlns:a16="http://schemas.microsoft.com/office/drawing/2014/main" id="{4BAC0094-762E-5E61-6016-610EA3C178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2343" y="1836390"/>
            <a:ext cx="6052457" cy="42745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5365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DCF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39197449-6714-0CAE-5145-9A267C46BB8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17" t="37174" r="517" b="8348"/>
          <a:stretch/>
        </p:blipFill>
        <p:spPr>
          <a:xfrm>
            <a:off x="1024598" y="2095311"/>
            <a:ext cx="9433028" cy="396886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B099DF-C00F-4E08-9D13-90C2FBD3A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BFFB2-86D9-4B8F-A59A-553A60B94BBE}" type="slidenum">
              <a:rPr lang="en-US" smtClean="0"/>
              <a:t>12</a:t>
            </a:fld>
            <a:endParaRPr lang="en-US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F9C5F118-E2AA-24DF-44E8-7DEF56799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970" y="348785"/>
            <a:ext cx="11348830" cy="785048"/>
          </a:xfr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US" sz="2400" b="1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Defining Lead Time vs. Processing Time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A3E100A-70EC-A5EB-5222-BE8FFA3110E0}"/>
              </a:ext>
            </a:extLst>
          </p:cNvPr>
          <p:cNvSpPr txBox="1"/>
          <p:nvPr/>
        </p:nvSpPr>
        <p:spPr>
          <a:xfrm>
            <a:off x="385970" y="1230883"/>
            <a:ext cx="11348830" cy="461665"/>
          </a:xfrm>
          <a:prstGeom prst="rect">
            <a:avLst/>
          </a:prstGeom>
          <a:solidFill>
            <a:srgbClr val="BDCFD7"/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Lead Time vs. Processing Time</a:t>
            </a:r>
          </a:p>
        </p:txBody>
      </p:sp>
    </p:spTree>
    <p:extLst>
      <p:ext uri="{BB962C8B-B14F-4D97-AF65-F5344CB8AC3E}">
        <p14:creationId xmlns:p14="http://schemas.microsoft.com/office/powerpoint/2010/main" val="5607480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DCF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970" y="348785"/>
            <a:ext cx="11348830" cy="785048"/>
          </a:xfr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US" sz="2400" b="1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Defining Lead Time vs. Processing Time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A03C17-1CD0-44C6-A039-4963A0B7E524}"/>
              </a:ext>
            </a:extLst>
          </p:cNvPr>
          <p:cNvSpPr txBox="1"/>
          <p:nvPr/>
        </p:nvSpPr>
        <p:spPr>
          <a:xfrm>
            <a:off x="385970" y="1230883"/>
            <a:ext cx="11348830" cy="461665"/>
          </a:xfrm>
          <a:prstGeom prst="rect">
            <a:avLst/>
          </a:prstGeom>
          <a:solidFill>
            <a:srgbClr val="BDCFD7"/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Key Takeaways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B099DF-C00F-4E08-9D13-90C2FBD3A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BFFB2-86D9-4B8F-A59A-553A60B94BBE}" type="slidenum">
              <a:rPr lang="en-US" smtClean="0"/>
              <a:t>13</a:t>
            </a:fld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0609D57-E8FB-55B2-A839-EEFCD6A339E4}"/>
              </a:ext>
            </a:extLst>
          </p:cNvPr>
          <p:cNvSpPr txBox="1"/>
          <p:nvPr/>
        </p:nvSpPr>
        <p:spPr>
          <a:xfrm>
            <a:off x="2184400" y="2137827"/>
            <a:ext cx="7823200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Most developers focus only on improving lead time.</a:t>
            </a:r>
          </a:p>
          <a:p>
            <a:endParaRPr lang="en-US" sz="2800" dirty="0"/>
          </a:p>
          <a:p>
            <a:r>
              <a:rPr lang="en-US" sz="2800" dirty="0"/>
              <a:t>However, focusing on the ratio of lead to process time is a greater measure of efficiency.</a:t>
            </a:r>
          </a:p>
          <a:p>
            <a:endParaRPr lang="en-US" sz="2800" dirty="0"/>
          </a:p>
          <a:p>
            <a:r>
              <a:rPr lang="en-US" sz="2800" dirty="0"/>
              <a:t>Reducing a project's wait time in a queue will achieve fast flow and short lead times.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8B4D489-98FA-F52E-1B44-83883139C4E8}"/>
              </a:ext>
            </a:extLst>
          </p:cNvPr>
          <p:cNvSpPr txBox="1"/>
          <p:nvPr/>
        </p:nvSpPr>
        <p:spPr>
          <a:xfrm>
            <a:off x="762866" y="2087687"/>
            <a:ext cx="1282147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0" dirty="0">
                <a:solidFill>
                  <a:srgbClr val="BDCFD7"/>
                </a:solidFill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6771129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DCF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969" y="348783"/>
            <a:ext cx="11443173" cy="6095559"/>
          </a:xfr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algn="ctr"/>
            <a:r>
              <a:rPr lang="en-US" sz="6000" b="1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 COMMON SCENARIO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B099DF-C00F-4E08-9D13-90C2FBD3A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BFFB2-86D9-4B8F-A59A-553A60B94BBE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2957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DCF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970" y="348785"/>
            <a:ext cx="11348830" cy="785048"/>
          </a:xfr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US" sz="2400" b="1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 Common Scenario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A03C17-1CD0-44C6-A039-4963A0B7E524}"/>
              </a:ext>
            </a:extLst>
          </p:cNvPr>
          <p:cNvSpPr txBox="1"/>
          <p:nvPr/>
        </p:nvSpPr>
        <p:spPr>
          <a:xfrm>
            <a:off x="385970" y="1230883"/>
            <a:ext cx="11348830" cy="461665"/>
          </a:xfrm>
          <a:prstGeom prst="rect">
            <a:avLst/>
          </a:prstGeom>
          <a:solidFill>
            <a:srgbClr val="BDCFD7"/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Too Much Time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B099DF-C00F-4E08-9D13-90C2FBD3A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BFFB2-86D9-4B8F-A59A-553A60B94BBE}" type="slidenum">
              <a:rPr lang="en-US" smtClean="0"/>
              <a:t>15</a:t>
            </a:fld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0609D57-E8FB-55B2-A839-EEFCD6A339E4}"/>
              </a:ext>
            </a:extLst>
          </p:cNvPr>
          <p:cNvSpPr txBox="1"/>
          <p:nvPr/>
        </p:nvSpPr>
        <p:spPr>
          <a:xfrm>
            <a:off x="4051417" y="1844811"/>
            <a:ext cx="7872659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Deployment lead times commonly require </a:t>
            </a:r>
            <a:r>
              <a:rPr lang="en-US" sz="2800" b="1" dirty="0"/>
              <a:t>months-worth</a:t>
            </a:r>
            <a:r>
              <a:rPr lang="en-US" sz="2800" dirty="0"/>
              <a:t> of time.</a:t>
            </a:r>
          </a:p>
          <a:p>
            <a:endParaRPr lang="en-US" sz="2800" dirty="0"/>
          </a:p>
          <a:p>
            <a:r>
              <a:rPr lang="en-US" sz="2800" dirty="0"/>
              <a:t>This is a common scenario when developing "tightly-coupled, monolithic applications" for "large, complex organizations" </a:t>
            </a:r>
            <a:r>
              <a:rPr lang="en-US" sz="1600" dirty="0"/>
              <a:t>(Kim et al., 2016, p. 10).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546AABD-0F79-8076-8EA8-7B7522DB1F3A}"/>
              </a:ext>
            </a:extLst>
          </p:cNvPr>
          <p:cNvSpPr txBox="1"/>
          <p:nvPr/>
        </p:nvSpPr>
        <p:spPr>
          <a:xfrm>
            <a:off x="5808330" y="4674730"/>
            <a:ext cx="609600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Broken code and code that doesn’t pass tests (from merging all dev team changes together)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Days or weeks to fix each problem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Poor customer outcome</a:t>
            </a:r>
          </a:p>
        </p:txBody>
      </p:sp>
      <p:sp>
        <p:nvSpPr>
          <p:cNvPr id="6" name="Arrow: Curved Right 5">
            <a:extLst>
              <a:ext uri="{FF2B5EF4-FFF2-40B4-BE49-F238E27FC236}">
                <a16:creationId xmlns:a16="http://schemas.microsoft.com/office/drawing/2014/main" id="{1F746139-B1BD-1E5D-FA89-7E45288A52C5}"/>
              </a:ext>
            </a:extLst>
          </p:cNvPr>
          <p:cNvSpPr/>
          <p:nvPr/>
        </p:nvSpPr>
        <p:spPr>
          <a:xfrm rot="19700582">
            <a:off x="4022114" y="4705460"/>
            <a:ext cx="1132115" cy="1338828"/>
          </a:xfrm>
          <a:prstGeom prst="curvedRightArrow">
            <a:avLst/>
          </a:prstGeom>
          <a:solidFill>
            <a:srgbClr val="BDCFD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F039C4A-669A-4883-E8DD-9E082F4D6B80}"/>
              </a:ext>
            </a:extLst>
          </p:cNvPr>
          <p:cNvSpPr txBox="1"/>
          <p:nvPr/>
        </p:nvSpPr>
        <p:spPr>
          <a:xfrm rot="19990361">
            <a:off x="4317186" y="4809546"/>
            <a:ext cx="166632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/>
              <a:t>This results in:</a:t>
            </a:r>
          </a:p>
        </p:txBody>
      </p:sp>
      <p:pic>
        <p:nvPicPr>
          <p:cNvPr id="8194" name="Picture 2" descr="white analog wall clock at 11 00">
            <a:extLst>
              <a:ext uri="{FF2B5EF4-FFF2-40B4-BE49-F238E27FC236}">
                <a16:creationId xmlns:a16="http://schemas.microsoft.com/office/drawing/2014/main" id="{1216024A-DB74-B9A4-62DB-514317AC95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970" y="1844811"/>
            <a:ext cx="3109603" cy="46644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30031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DCF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970" y="348785"/>
            <a:ext cx="11348830" cy="785048"/>
          </a:xfr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US" sz="2400" b="1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 Common Scenario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A03C17-1CD0-44C6-A039-4963A0B7E524}"/>
              </a:ext>
            </a:extLst>
          </p:cNvPr>
          <p:cNvSpPr txBox="1"/>
          <p:nvPr/>
        </p:nvSpPr>
        <p:spPr>
          <a:xfrm>
            <a:off x="385970" y="1230883"/>
            <a:ext cx="11348830" cy="461665"/>
          </a:xfrm>
          <a:prstGeom prst="rect">
            <a:avLst/>
          </a:prstGeom>
          <a:solidFill>
            <a:srgbClr val="BDCFD7"/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Too Much Time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B099DF-C00F-4E08-9D13-90C2FBD3A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BFFB2-86D9-4B8F-A59A-553A60B94BBE}" type="slidenum">
              <a:rPr lang="en-US" smtClean="0"/>
              <a:t>16</a:t>
            </a:fld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0609D57-E8FB-55B2-A839-EEFCD6A339E4}"/>
              </a:ext>
            </a:extLst>
          </p:cNvPr>
          <p:cNvSpPr txBox="1"/>
          <p:nvPr/>
        </p:nvSpPr>
        <p:spPr>
          <a:xfrm>
            <a:off x="3163088" y="3297665"/>
            <a:ext cx="787265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800" dirty="0"/>
              <a:t>What is the solution?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8582144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DCF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969" y="348783"/>
            <a:ext cx="11443173" cy="6095559"/>
          </a:xfr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algn="ctr"/>
            <a:r>
              <a:rPr lang="en-US" sz="6000" b="1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 DEVOPS IDEAL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B099DF-C00F-4E08-9D13-90C2FBD3A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BFFB2-86D9-4B8F-A59A-553A60B94BB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5226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DCF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970" y="348785"/>
            <a:ext cx="11348830" cy="785048"/>
          </a:xfr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US" sz="2400" b="1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 DevOps Ideal: Deployment Lead Time of Minutes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A03C17-1CD0-44C6-A039-4963A0B7E524}"/>
              </a:ext>
            </a:extLst>
          </p:cNvPr>
          <p:cNvSpPr txBox="1"/>
          <p:nvPr/>
        </p:nvSpPr>
        <p:spPr>
          <a:xfrm>
            <a:off x="385970" y="1230883"/>
            <a:ext cx="11348830" cy="461665"/>
          </a:xfrm>
          <a:prstGeom prst="rect">
            <a:avLst/>
          </a:prstGeom>
          <a:solidFill>
            <a:srgbClr val="BDCFD7"/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The DevOps Ideal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B099DF-C00F-4E08-9D13-90C2FBD3A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BFFB2-86D9-4B8F-A59A-553A60B94BBE}" type="slidenum">
              <a:rPr lang="en-US" smtClean="0"/>
              <a:t>18</a:t>
            </a:fld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0609D57-E8FB-55B2-A839-EEFCD6A339E4}"/>
              </a:ext>
            </a:extLst>
          </p:cNvPr>
          <p:cNvSpPr txBox="1"/>
          <p:nvPr/>
        </p:nvSpPr>
        <p:spPr>
          <a:xfrm>
            <a:off x="534072" y="1692548"/>
            <a:ext cx="5402272" cy="44096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Developers get fast, constant feedback on their work, thus:</a:t>
            </a: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Developers can quickly implement changes to code</a:t>
            </a: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Time is reduced for code to go into production</a:t>
            </a:r>
          </a:p>
        </p:txBody>
      </p:sp>
      <p:pic>
        <p:nvPicPr>
          <p:cNvPr id="9218" name="Picture 2" descr="men's gray crew-neck t-shirt">
            <a:extLst>
              <a:ext uri="{FF2B5EF4-FFF2-40B4-BE49-F238E27FC236}">
                <a16:creationId xmlns:a16="http://schemas.microsoft.com/office/drawing/2014/main" id="{55031EC9-B3BC-F5D7-78D8-37B1C91B54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6344" y="1850658"/>
            <a:ext cx="5844955" cy="4373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053394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DCF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970" y="348785"/>
            <a:ext cx="11348830" cy="785048"/>
          </a:xfr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US" sz="2400" b="1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 DevOps Ideal: Deployment Lead Time of Minutes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A03C17-1CD0-44C6-A039-4963A0B7E524}"/>
              </a:ext>
            </a:extLst>
          </p:cNvPr>
          <p:cNvSpPr txBox="1"/>
          <p:nvPr/>
        </p:nvSpPr>
        <p:spPr>
          <a:xfrm>
            <a:off x="385970" y="1230883"/>
            <a:ext cx="11348830" cy="461665"/>
          </a:xfrm>
          <a:prstGeom prst="rect">
            <a:avLst/>
          </a:prstGeom>
          <a:solidFill>
            <a:srgbClr val="BDCFD7"/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The Benefit of the DevOps Ideal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B099DF-C00F-4E08-9D13-90C2FBD3A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BFFB2-86D9-4B8F-A59A-553A60B94BBE}" type="slidenum">
              <a:rPr lang="en-US" smtClean="0"/>
              <a:t>19</a:t>
            </a:fld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C05BC2E-97A0-EAFA-D55B-0ECCFDF205E8}"/>
              </a:ext>
            </a:extLst>
          </p:cNvPr>
          <p:cNvGrpSpPr/>
          <p:nvPr/>
        </p:nvGrpSpPr>
        <p:grpSpPr>
          <a:xfrm>
            <a:off x="1063005" y="1320207"/>
            <a:ext cx="10522625" cy="6412276"/>
            <a:chOff x="1570662" y="2065674"/>
            <a:chExt cx="6372540" cy="5357667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E98E6D9-89D7-B632-6220-B3D5E5874A22}"/>
                </a:ext>
              </a:extLst>
            </p:cNvPr>
            <p:cNvSpPr txBox="1"/>
            <p:nvPr/>
          </p:nvSpPr>
          <p:spPr>
            <a:xfrm>
              <a:off x="1570662" y="5859704"/>
              <a:ext cx="6096000" cy="30858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800" dirty="0"/>
                <a:t>(Kim et al., 2016, p. 10)</a:t>
              </a:r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6EF9B2A-7F9C-A1EF-F777-3EC24DC1F33E}"/>
                </a:ext>
              </a:extLst>
            </p:cNvPr>
            <p:cNvGrpSpPr/>
            <p:nvPr/>
          </p:nvGrpSpPr>
          <p:grpSpPr>
            <a:xfrm>
              <a:off x="1901286" y="2065674"/>
              <a:ext cx="6041916" cy="5357667"/>
              <a:chOff x="1732715" y="1943461"/>
              <a:chExt cx="6041916" cy="5357667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F3254445-4CD7-0379-E283-82615F9594B6}"/>
                  </a:ext>
                </a:extLst>
              </p:cNvPr>
              <p:cNvSpPr/>
              <p:nvPr/>
            </p:nvSpPr>
            <p:spPr>
              <a:xfrm>
                <a:off x="2125542" y="2464420"/>
                <a:ext cx="4605959" cy="3246774"/>
              </a:xfrm>
              <a:custGeom>
                <a:avLst/>
                <a:gdLst>
                  <a:gd name="connsiteX0" fmla="*/ 0 w 7605567"/>
                  <a:gd name="connsiteY0" fmla="*/ 0 h 3885872"/>
                  <a:gd name="connsiteX1" fmla="*/ 356877 w 7605567"/>
                  <a:gd name="connsiteY1" fmla="*/ 0 h 3885872"/>
                  <a:gd name="connsiteX2" fmla="*/ 1017976 w 7605567"/>
                  <a:gd name="connsiteY2" fmla="*/ 0 h 3885872"/>
                  <a:gd name="connsiteX3" fmla="*/ 1374852 w 7605567"/>
                  <a:gd name="connsiteY3" fmla="*/ 0 h 3885872"/>
                  <a:gd name="connsiteX4" fmla="*/ 1959896 w 7605567"/>
                  <a:gd name="connsiteY4" fmla="*/ 0 h 3885872"/>
                  <a:gd name="connsiteX5" fmla="*/ 2620995 w 7605567"/>
                  <a:gd name="connsiteY5" fmla="*/ 0 h 3885872"/>
                  <a:gd name="connsiteX6" fmla="*/ 3053928 w 7605567"/>
                  <a:gd name="connsiteY6" fmla="*/ 0 h 3885872"/>
                  <a:gd name="connsiteX7" fmla="*/ 3638971 w 7605567"/>
                  <a:gd name="connsiteY7" fmla="*/ 0 h 3885872"/>
                  <a:gd name="connsiteX8" fmla="*/ 4071904 w 7605567"/>
                  <a:gd name="connsiteY8" fmla="*/ 0 h 3885872"/>
                  <a:gd name="connsiteX9" fmla="*/ 4504836 w 7605567"/>
                  <a:gd name="connsiteY9" fmla="*/ 0 h 3885872"/>
                  <a:gd name="connsiteX10" fmla="*/ 5013824 w 7605567"/>
                  <a:gd name="connsiteY10" fmla="*/ 0 h 3885872"/>
                  <a:gd name="connsiteX11" fmla="*/ 5446756 w 7605567"/>
                  <a:gd name="connsiteY11" fmla="*/ 0 h 3885872"/>
                  <a:gd name="connsiteX12" fmla="*/ 6107855 w 7605567"/>
                  <a:gd name="connsiteY12" fmla="*/ 0 h 3885872"/>
                  <a:gd name="connsiteX13" fmla="*/ 6616843 w 7605567"/>
                  <a:gd name="connsiteY13" fmla="*/ 0 h 3885872"/>
                  <a:gd name="connsiteX14" fmla="*/ 7049776 w 7605567"/>
                  <a:gd name="connsiteY14" fmla="*/ 0 h 3885872"/>
                  <a:gd name="connsiteX15" fmla="*/ 7605567 w 7605567"/>
                  <a:gd name="connsiteY15" fmla="*/ 0 h 3885872"/>
                  <a:gd name="connsiteX16" fmla="*/ 7605567 w 7605567"/>
                  <a:gd name="connsiteY16" fmla="*/ 477407 h 3885872"/>
                  <a:gd name="connsiteX17" fmla="*/ 7605567 w 7605567"/>
                  <a:gd name="connsiteY17" fmla="*/ 1110249 h 3885872"/>
                  <a:gd name="connsiteX18" fmla="*/ 7605567 w 7605567"/>
                  <a:gd name="connsiteY18" fmla="*/ 1548798 h 3885872"/>
                  <a:gd name="connsiteX19" fmla="*/ 7605567 w 7605567"/>
                  <a:gd name="connsiteY19" fmla="*/ 1987346 h 3885872"/>
                  <a:gd name="connsiteX20" fmla="*/ 7605567 w 7605567"/>
                  <a:gd name="connsiteY20" fmla="*/ 2581329 h 3885872"/>
                  <a:gd name="connsiteX21" fmla="*/ 7605567 w 7605567"/>
                  <a:gd name="connsiteY21" fmla="*/ 3019878 h 3885872"/>
                  <a:gd name="connsiteX22" fmla="*/ 7605567 w 7605567"/>
                  <a:gd name="connsiteY22" fmla="*/ 3885872 h 3885872"/>
                  <a:gd name="connsiteX23" fmla="*/ 6944468 w 7605567"/>
                  <a:gd name="connsiteY23" fmla="*/ 3885872 h 3885872"/>
                  <a:gd name="connsiteX24" fmla="*/ 6283368 w 7605567"/>
                  <a:gd name="connsiteY24" fmla="*/ 3885872 h 3885872"/>
                  <a:gd name="connsiteX25" fmla="*/ 5774380 w 7605567"/>
                  <a:gd name="connsiteY25" fmla="*/ 3885872 h 3885872"/>
                  <a:gd name="connsiteX26" fmla="*/ 5265393 w 7605567"/>
                  <a:gd name="connsiteY26" fmla="*/ 3885872 h 3885872"/>
                  <a:gd name="connsiteX27" fmla="*/ 4908516 w 7605567"/>
                  <a:gd name="connsiteY27" fmla="*/ 3885872 h 3885872"/>
                  <a:gd name="connsiteX28" fmla="*/ 4475584 w 7605567"/>
                  <a:gd name="connsiteY28" fmla="*/ 3885872 h 3885872"/>
                  <a:gd name="connsiteX29" fmla="*/ 3738429 w 7605567"/>
                  <a:gd name="connsiteY29" fmla="*/ 3885872 h 3885872"/>
                  <a:gd name="connsiteX30" fmla="*/ 3381552 w 7605567"/>
                  <a:gd name="connsiteY30" fmla="*/ 3885872 h 3885872"/>
                  <a:gd name="connsiteX31" fmla="*/ 3024675 w 7605567"/>
                  <a:gd name="connsiteY31" fmla="*/ 3885872 h 3885872"/>
                  <a:gd name="connsiteX32" fmla="*/ 2591743 w 7605567"/>
                  <a:gd name="connsiteY32" fmla="*/ 3885872 h 3885872"/>
                  <a:gd name="connsiteX33" fmla="*/ 2158811 w 7605567"/>
                  <a:gd name="connsiteY33" fmla="*/ 3885872 h 3885872"/>
                  <a:gd name="connsiteX34" fmla="*/ 1497712 w 7605567"/>
                  <a:gd name="connsiteY34" fmla="*/ 3885872 h 3885872"/>
                  <a:gd name="connsiteX35" fmla="*/ 1140835 w 7605567"/>
                  <a:gd name="connsiteY35" fmla="*/ 3885872 h 3885872"/>
                  <a:gd name="connsiteX36" fmla="*/ 783958 w 7605567"/>
                  <a:gd name="connsiteY36" fmla="*/ 3885872 h 3885872"/>
                  <a:gd name="connsiteX37" fmla="*/ 0 w 7605567"/>
                  <a:gd name="connsiteY37" fmla="*/ 3885872 h 3885872"/>
                  <a:gd name="connsiteX38" fmla="*/ 0 w 7605567"/>
                  <a:gd name="connsiteY38" fmla="*/ 3253030 h 3885872"/>
                  <a:gd name="connsiteX39" fmla="*/ 0 w 7605567"/>
                  <a:gd name="connsiteY39" fmla="*/ 2775623 h 3885872"/>
                  <a:gd name="connsiteX40" fmla="*/ 0 w 7605567"/>
                  <a:gd name="connsiteY40" fmla="*/ 2181640 h 3885872"/>
                  <a:gd name="connsiteX41" fmla="*/ 0 w 7605567"/>
                  <a:gd name="connsiteY41" fmla="*/ 1704232 h 3885872"/>
                  <a:gd name="connsiteX42" fmla="*/ 0 w 7605567"/>
                  <a:gd name="connsiteY42" fmla="*/ 1265684 h 3885872"/>
                  <a:gd name="connsiteX43" fmla="*/ 0 w 7605567"/>
                  <a:gd name="connsiteY43" fmla="*/ 710559 h 3885872"/>
                  <a:gd name="connsiteX44" fmla="*/ 0 w 7605567"/>
                  <a:gd name="connsiteY44" fmla="*/ 0 h 38858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</a:cxnLst>
                <a:rect l="l" t="t" r="r" b="b"/>
                <a:pathLst>
                  <a:path w="7605567" h="3885872" fill="none" extrusionOk="0">
                    <a:moveTo>
                      <a:pt x="0" y="0"/>
                    </a:moveTo>
                    <a:cubicBezTo>
                      <a:pt x="145111" y="-25610"/>
                      <a:pt x="221514" y="3314"/>
                      <a:pt x="356877" y="0"/>
                    </a:cubicBezTo>
                    <a:cubicBezTo>
                      <a:pt x="492240" y="-3314"/>
                      <a:pt x="761625" y="43691"/>
                      <a:pt x="1017976" y="0"/>
                    </a:cubicBezTo>
                    <a:cubicBezTo>
                      <a:pt x="1274327" y="-43691"/>
                      <a:pt x="1216309" y="36363"/>
                      <a:pt x="1374852" y="0"/>
                    </a:cubicBezTo>
                    <a:cubicBezTo>
                      <a:pt x="1533395" y="-36363"/>
                      <a:pt x="1676913" y="36963"/>
                      <a:pt x="1959896" y="0"/>
                    </a:cubicBezTo>
                    <a:cubicBezTo>
                      <a:pt x="2242879" y="-36963"/>
                      <a:pt x="2373082" y="77684"/>
                      <a:pt x="2620995" y="0"/>
                    </a:cubicBezTo>
                    <a:cubicBezTo>
                      <a:pt x="2868908" y="-77684"/>
                      <a:pt x="2884716" y="34253"/>
                      <a:pt x="3053928" y="0"/>
                    </a:cubicBezTo>
                    <a:cubicBezTo>
                      <a:pt x="3223140" y="-34253"/>
                      <a:pt x="3430114" y="28579"/>
                      <a:pt x="3638971" y="0"/>
                    </a:cubicBezTo>
                    <a:cubicBezTo>
                      <a:pt x="3847828" y="-28579"/>
                      <a:pt x="3855950" y="36301"/>
                      <a:pt x="4071904" y="0"/>
                    </a:cubicBezTo>
                    <a:cubicBezTo>
                      <a:pt x="4287858" y="-36301"/>
                      <a:pt x="4312705" y="9646"/>
                      <a:pt x="4504836" y="0"/>
                    </a:cubicBezTo>
                    <a:cubicBezTo>
                      <a:pt x="4696967" y="-9646"/>
                      <a:pt x="4891794" y="20744"/>
                      <a:pt x="5013824" y="0"/>
                    </a:cubicBezTo>
                    <a:cubicBezTo>
                      <a:pt x="5135854" y="-20744"/>
                      <a:pt x="5288268" y="22343"/>
                      <a:pt x="5446756" y="0"/>
                    </a:cubicBezTo>
                    <a:cubicBezTo>
                      <a:pt x="5605244" y="-22343"/>
                      <a:pt x="5943926" y="4661"/>
                      <a:pt x="6107855" y="0"/>
                    </a:cubicBezTo>
                    <a:cubicBezTo>
                      <a:pt x="6271784" y="-4661"/>
                      <a:pt x="6436352" y="21972"/>
                      <a:pt x="6616843" y="0"/>
                    </a:cubicBezTo>
                    <a:cubicBezTo>
                      <a:pt x="6797334" y="-21972"/>
                      <a:pt x="6952051" y="11441"/>
                      <a:pt x="7049776" y="0"/>
                    </a:cubicBezTo>
                    <a:cubicBezTo>
                      <a:pt x="7147501" y="-11441"/>
                      <a:pt x="7361142" y="37537"/>
                      <a:pt x="7605567" y="0"/>
                    </a:cubicBezTo>
                    <a:cubicBezTo>
                      <a:pt x="7650484" y="205213"/>
                      <a:pt x="7594514" y="357005"/>
                      <a:pt x="7605567" y="477407"/>
                    </a:cubicBezTo>
                    <a:cubicBezTo>
                      <a:pt x="7616620" y="597809"/>
                      <a:pt x="7582249" y="952193"/>
                      <a:pt x="7605567" y="1110249"/>
                    </a:cubicBezTo>
                    <a:cubicBezTo>
                      <a:pt x="7628885" y="1268305"/>
                      <a:pt x="7595603" y="1395286"/>
                      <a:pt x="7605567" y="1548798"/>
                    </a:cubicBezTo>
                    <a:cubicBezTo>
                      <a:pt x="7615531" y="1702310"/>
                      <a:pt x="7573171" y="1884839"/>
                      <a:pt x="7605567" y="1987346"/>
                    </a:cubicBezTo>
                    <a:cubicBezTo>
                      <a:pt x="7637963" y="2089853"/>
                      <a:pt x="7579908" y="2391920"/>
                      <a:pt x="7605567" y="2581329"/>
                    </a:cubicBezTo>
                    <a:cubicBezTo>
                      <a:pt x="7631226" y="2770738"/>
                      <a:pt x="7596159" y="2815842"/>
                      <a:pt x="7605567" y="3019878"/>
                    </a:cubicBezTo>
                    <a:cubicBezTo>
                      <a:pt x="7614975" y="3223914"/>
                      <a:pt x="7513692" y="3658605"/>
                      <a:pt x="7605567" y="3885872"/>
                    </a:cubicBezTo>
                    <a:cubicBezTo>
                      <a:pt x="7346945" y="3894342"/>
                      <a:pt x="7217632" y="3808640"/>
                      <a:pt x="6944468" y="3885872"/>
                    </a:cubicBezTo>
                    <a:cubicBezTo>
                      <a:pt x="6671304" y="3963104"/>
                      <a:pt x="6418933" y="3855524"/>
                      <a:pt x="6283368" y="3885872"/>
                    </a:cubicBezTo>
                    <a:cubicBezTo>
                      <a:pt x="6147803" y="3916220"/>
                      <a:pt x="5942047" y="3869514"/>
                      <a:pt x="5774380" y="3885872"/>
                    </a:cubicBezTo>
                    <a:cubicBezTo>
                      <a:pt x="5606713" y="3902230"/>
                      <a:pt x="5480749" y="3859014"/>
                      <a:pt x="5265393" y="3885872"/>
                    </a:cubicBezTo>
                    <a:cubicBezTo>
                      <a:pt x="5050037" y="3912730"/>
                      <a:pt x="4996619" y="3848925"/>
                      <a:pt x="4908516" y="3885872"/>
                    </a:cubicBezTo>
                    <a:cubicBezTo>
                      <a:pt x="4820413" y="3922819"/>
                      <a:pt x="4608501" y="3878834"/>
                      <a:pt x="4475584" y="3885872"/>
                    </a:cubicBezTo>
                    <a:cubicBezTo>
                      <a:pt x="4342667" y="3892910"/>
                      <a:pt x="4007475" y="3843722"/>
                      <a:pt x="3738429" y="3885872"/>
                    </a:cubicBezTo>
                    <a:cubicBezTo>
                      <a:pt x="3469384" y="3928022"/>
                      <a:pt x="3499147" y="3862872"/>
                      <a:pt x="3381552" y="3885872"/>
                    </a:cubicBezTo>
                    <a:cubicBezTo>
                      <a:pt x="3263957" y="3908872"/>
                      <a:pt x="3118203" y="3867684"/>
                      <a:pt x="3024675" y="3885872"/>
                    </a:cubicBezTo>
                    <a:cubicBezTo>
                      <a:pt x="2931147" y="3904060"/>
                      <a:pt x="2715305" y="3870383"/>
                      <a:pt x="2591743" y="3885872"/>
                    </a:cubicBezTo>
                    <a:cubicBezTo>
                      <a:pt x="2468181" y="3901361"/>
                      <a:pt x="2257787" y="3870495"/>
                      <a:pt x="2158811" y="3885872"/>
                    </a:cubicBezTo>
                    <a:cubicBezTo>
                      <a:pt x="2059835" y="3901249"/>
                      <a:pt x="1759569" y="3817921"/>
                      <a:pt x="1497712" y="3885872"/>
                    </a:cubicBezTo>
                    <a:cubicBezTo>
                      <a:pt x="1235855" y="3953823"/>
                      <a:pt x="1240404" y="3884180"/>
                      <a:pt x="1140835" y="3885872"/>
                    </a:cubicBezTo>
                    <a:cubicBezTo>
                      <a:pt x="1041266" y="3887564"/>
                      <a:pt x="940838" y="3878904"/>
                      <a:pt x="783958" y="3885872"/>
                    </a:cubicBezTo>
                    <a:cubicBezTo>
                      <a:pt x="627078" y="3892840"/>
                      <a:pt x="325918" y="3875724"/>
                      <a:pt x="0" y="3885872"/>
                    </a:cubicBezTo>
                    <a:cubicBezTo>
                      <a:pt x="-12703" y="3669124"/>
                      <a:pt x="73566" y="3441754"/>
                      <a:pt x="0" y="3253030"/>
                    </a:cubicBezTo>
                    <a:cubicBezTo>
                      <a:pt x="-73566" y="3064306"/>
                      <a:pt x="35275" y="2933865"/>
                      <a:pt x="0" y="2775623"/>
                    </a:cubicBezTo>
                    <a:cubicBezTo>
                      <a:pt x="-35275" y="2617381"/>
                      <a:pt x="55190" y="2415750"/>
                      <a:pt x="0" y="2181640"/>
                    </a:cubicBezTo>
                    <a:cubicBezTo>
                      <a:pt x="-55190" y="1947530"/>
                      <a:pt x="5104" y="1928774"/>
                      <a:pt x="0" y="1704232"/>
                    </a:cubicBezTo>
                    <a:cubicBezTo>
                      <a:pt x="-5104" y="1479690"/>
                      <a:pt x="43974" y="1431474"/>
                      <a:pt x="0" y="1265684"/>
                    </a:cubicBezTo>
                    <a:cubicBezTo>
                      <a:pt x="-43974" y="1099894"/>
                      <a:pt x="40818" y="840300"/>
                      <a:pt x="0" y="710559"/>
                    </a:cubicBezTo>
                    <a:cubicBezTo>
                      <a:pt x="-40818" y="580819"/>
                      <a:pt x="23942" y="330838"/>
                      <a:pt x="0" y="0"/>
                    </a:cubicBezTo>
                    <a:close/>
                  </a:path>
                  <a:path w="7605567" h="3885872" stroke="0" extrusionOk="0">
                    <a:moveTo>
                      <a:pt x="0" y="0"/>
                    </a:moveTo>
                    <a:cubicBezTo>
                      <a:pt x="153415" y="-41471"/>
                      <a:pt x="280091" y="17062"/>
                      <a:pt x="356877" y="0"/>
                    </a:cubicBezTo>
                    <a:cubicBezTo>
                      <a:pt x="433663" y="-17062"/>
                      <a:pt x="615798" y="3631"/>
                      <a:pt x="713753" y="0"/>
                    </a:cubicBezTo>
                    <a:cubicBezTo>
                      <a:pt x="811708" y="-3631"/>
                      <a:pt x="1069449" y="79165"/>
                      <a:pt x="1374852" y="0"/>
                    </a:cubicBezTo>
                    <a:cubicBezTo>
                      <a:pt x="1680255" y="-79165"/>
                      <a:pt x="1903142" y="33985"/>
                      <a:pt x="2035952" y="0"/>
                    </a:cubicBezTo>
                    <a:cubicBezTo>
                      <a:pt x="2168762" y="-33985"/>
                      <a:pt x="2338470" y="19513"/>
                      <a:pt x="2620995" y="0"/>
                    </a:cubicBezTo>
                    <a:cubicBezTo>
                      <a:pt x="2903520" y="-19513"/>
                      <a:pt x="3099901" y="53413"/>
                      <a:pt x="3282095" y="0"/>
                    </a:cubicBezTo>
                    <a:cubicBezTo>
                      <a:pt x="3464289" y="-53413"/>
                      <a:pt x="3689185" y="38999"/>
                      <a:pt x="3867138" y="0"/>
                    </a:cubicBezTo>
                    <a:cubicBezTo>
                      <a:pt x="4045091" y="-38999"/>
                      <a:pt x="4357707" y="20860"/>
                      <a:pt x="4528238" y="0"/>
                    </a:cubicBezTo>
                    <a:cubicBezTo>
                      <a:pt x="4698769" y="-20860"/>
                      <a:pt x="4840230" y="32426"/>
                      <a:pt x="5113281" y="0"/>
                    </a:cubicBezTo>
                    <a:cubicBezTo>
                      <a:pt x="5386332" y="-32426"/>
                      <a:pt x="5501453" y="39027"/>
                      <a:pt x="5622269" y="0"/>
                    </a:cubicBezTo>
                    <a:cubicBezTo>
                      <a:pt x="5743085" y="-39027"/>
                      <a:pt x="5965947" y="78576"/>
                      <a:pt x="6283368" y="0"/>
                    </a:cubicBezTo>
                    <a:cubicBezTo>
                      <a:pt x="6600789" y="-78576"/>
                      <a:pt x="6806935" y="10186"/>
                      <a:pt x="7020523" y="0"/>
                    </a:cubicBezTo>
                    <a:cubicBezTo>
                      <a:pt x="7234112" y="-10186"/>
                      <a:pt x="7445696" y="21640"/>
                      <a:pt x="7605567" y="0"/>
                    </a:cubicBezTo>
                    <a:cubicBezTo>
                      <a:pt x="7643627" y="129149"/>
                      <a:pt x="7568032" y="306147"/>
                      <a:pt x="7605567" y="516266"/>
                    </a:cubicBezTo>
                    <a:cubicBezTo>
                      <a:pt x="7643102" y="726385"/>
                      <a:pt x="7548946" y="806878"/>
                      <a:pt x="7605567" y="1032532"/>
                    </a:cubicBezTo>
                    <a:cubicBezTo>
                      <a:pt x="7662188" y="1258186"/>
                      <a:pt x="7573426" y="1408578"/>
                      <a:pt x="7605567" y="1587656"/>
                    </a:cubicBezTo>
                    <a:cubicBezTo>
                      <a:pt x="7637708" y="1766734"/>
                      <a:pt x="7575934" y="1969003"/>
                      <a:pt x="7605567" y="2220498"/>
                    </a:cubicBezTo>
                    <a:cubicBezTo>
                      <a:pt x="7635200" y="2471993"/>
                      <a:pt x="7600556" y="2615018"/>
                      <a:pt x="7605567" y="2736764"/>
                    </a:cubicBezTo>
                    <a:cubicBezTo>
                      <a:pt x="7610578" y="2858510"/>
                      <a:pt x="7537302" y="3062766"/>
                      <a:pt x="7605567" y="3369606"/>
                    </a:cubicBezTo>
                    <a:cubicBezTo>
                      <a:pt x="7673832" y="3676446"/>
                      <a:pt x="7552636" y="3628741"/>
                      <a:pt x="7605567" y="3885872"/>
                    </a:cubicBezTo>
                    <a:cubicBezTo>
                      <a:pt x="7334752" y="3914876"/>
                      <a:pt x="7294015" y="3879843"/>
                      <a:pt x="7020523" y="3885872"/>
                    </a:cubicBezTo>
                    <a:cubicBezTo>
                      <a:pt x="6747031" y="3891901"/>
                      <a:pt x="6547098" y="3852941"/>
                      <a:pt x="6359424" y="3885872"/>
                    </a:cubicBezTo>
                    <a:cubicBezTo>
                      <a:pt x="6171750" y="3918803"/>
                      <a:pt x="6161683" y="3870174"/>
                      <a:pt x="6002547" y="3885872"/>
                    </a:cubicBezTo>
                    <a:cubicBezTo>
                      <a:pt x="5843411" y="3901570"/>
                      <a:pt x="5627686" y="3867367"/>
                      <a:pt x="5417504" y="3885872"/>
                    </a:cubicBezTo>
                    <a:cubicBezTo>
                      <a:pt x="5207322" y="3904377"/>
                      <a:pt x="5040851" y="3874205"/>
                      <a:pt x="4908516" y="3885872"/>
                    </a:cubicBezTo>
                    <a:cubicBezTo>
                      <a:pt x="4776181" y="3897539"/>
                      <a:pt x="4459053" y="3820731"/>
                      <a:pt x="4323472" y="3885872"/>
                    </a:cubicBezTo>
                    <a:cubicBezTo>
                      <a:pt x="4187891" y="3951013"/>
                      <a:pt x="3967940" y="3842242"/>
                      <a:pt x="3738429" y="3885872"/>
                    </a:cubicBezTo>
                    <a:cubicBezTo>
                      <a:pt x="3508918" y="3929502"/>
                      <a:pt x="3299435" y="3849553"/>
                      <a:pt x="3077329" y="3885872"/>
                    </a:cubicBezTo>
                    <a:cubicBezTo>
                      <a:pt x="2855223" y="3922191"/>
                      <a:pt x="2761762" y="3832330"/>
                      <a:pt x="2568341" y="3885872"/>
                    </a:cubicBezTo>
                    <a:cubicBezTo>
                      <a:pt x="2374920" y="3939414"/>
                      <a:pt x="2317571" y="3884229"/>
                      <a:pt x="2211465" y="3885872"/>
                    </a:cubicBezTo>
                    <a:cubicBezTo>
                      <a:pt x="2105359" y="3887515"/>
                      <a:pt x="1903773" y="3838571"/>
                      <a:pt x="1702477" y="3885872"/>
                    </a:cubicBezTo>
                    <a:cubicBezTo>
                      <a:pt x="1501181" y="3933173"/>
                      <a:pt x="1369701" y="3883413"/>
                      <a:pt x="1269545" y="3885872"/>
                    </a:cubicBezTo>
                    <a:cubicBezTo>
                      <a:pt x="1169389" y="3888331"/>
                      <a:pt x="933096" y="3873186"/>
                      <a:pt x="684501" y="3885872"/>
                    </a:cubicBezTo>
                    <a:cubicBezTo>
                      <a:pt x="435906" y="3898558"/>
                      <a:pt x="158943" y="3811410"/>
                      <a:pt x="0" y="3885872"/>
                    </a:cubicBezTo>
                    <a:cubicBezTo>
                      <a:pt x="-5882" y="3753042"/>
                      <a:pt x="50737" y="3600841"/>
                      <a:pt x="0" y="3447324"/>
                    </a:cubicBezTo>
                    <a:cubicBezTo>
                      <a:pt x="-50737" y="3293807"/>
                      <a:pt x="54224" y="3132476"/>
                      <a:pt x="0" y="2969916"/>
                    </a:cubicBezTo>
                    <a:cubicBezTo>
                      <a:pt x="-54224" y="2807356"/>
                      <a:pt x="59113" y="2690964"/>
                      <a:pt x="0" y="2453651"/>
                    </a:cubicBezTo>
                    <a:cubicBezTo>
                      <a:pt x="-59113" y="2216339"/>
                      <a:pt x="19779" y="2133591"/>
                      <a:pt x="0" y="1937385"/>
                    </a:cubicBezTo>
                    <a:cubicBezTo>
                      <a:pt x="-19779" y="1741179"/>
                      <a:pt x="50205" y="1504916"/>
                      <a:pt x="0" y="1343401"/>
                    </a:cubicBezTo>
                    <a:cubicBezTo>
                      <a:pt x="-50205" y="1181886"/>
                      <a:pt x="49321" y="997419"/>
                      <a:pt x="0" y="865994"/>
                    </a:cubicBezTo>
                    <a:cubicBezTo>
                      <a:pt x="-49321" y="734569"/>
                      <a:pt x="51123" y="301772"/>
                      <a:pt x="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extLst>
                  <a:ext uri="{C807C97D-BFC1-408E-A445-0C87EB9F89A2}">
                    <ask:lineSketchStyleProps xmlns:ask="http://schemas.microsoft.com/office/drawing/2018/sketchyshapes" sd="3630192515">
                      <a:prstGeom prst="rect">
                        <a:avLst/>
                      </a:prstGeom>
                      <ask:type>
                        <ask:lineSketchScribbl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2E7DB467-A88C-4B0F-67E7-525970007E0B}"/>
                  </a:ext>
                </a:extLst>
              </p:cNvPr>
              <p:cNvSpPr txBox="1"/>
              <p:nvPr/>
            </p:nvSpPr>
            <p:spPr>
              <a:xfrm>
                <a:off x="2325993" y="3064605"/>
                <a:ext cx="4248196" cy="184226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200000"/>
                  </a:lnSpc>
                </a:pPr>
                <a:r>
                  <a:rPr lang="en-US" sz="2400" i="1" dirty="0">
                    <a:solidFill>
                      <a:srgbClr val="FE0535"/>
                    </a:solidFill>
                    <a:latin typeface="Candara" panose="020E0502030303020204" pitchFamily="34" charset="0"/>
                    <a:cs typeface="Cavolini" panose="020B0502040204020203" pitchFamily="66" charset="0"/>
                  </a:rPr>
                  <a:t>A "high degree of confidence that our changes will operate as designed in production and that any problems can be quickly detected and corrected”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65088F07-E309-E72D-4B84-A3361E746AD5}"/>
                  </a:ext>
                </a:extLst>
              </p:cNvPr>
              <p:cNvSpPr txBox="1"/>
              <p:nvPr/>
            </p:nvSpPr>
            <p:spPr>
              <a:xfrm>
                <a:off x="1732715" y="1943461"/>
                <a:ext cx="1315988" cy="221599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3800" i="1" dirty="0">
                    <a:solidFill>
                      <a:srgbClr val="BDCFD7"/>
                    </a:solidFill>
                  </a:rPr>
                  <a:t>“</a:t>
                </a:r>
                <a:endParaRPr lang="en-US" sz="13800" dirty="0">
                  <a:solidFill>
                    <a:srgbClr val="BDCFD7"/>
                  </a:solidFill>
                </a:endParaRPr>
              </a:p>
            </p:txBody>
          </p:sp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A95CFD96-E33B-892A-3979-0B698841913E}"/>
                  </a:ext>
                </a:extLst>
              </p:cNvPr>
              <p:cNvSpPr txBox="1"/>
              <p:nvPr/>
            </p:nvSpPr>
            <p:spPr>
              <a:xfrm>
                <a:off x="6458643" y="5085137"/>
                <a:ext cx="1315988" cy="221599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3800" i="1" dirty="0">
                    <a:solidFill>
                      <a:srgbClr val="BDCFD7"/>
                    </a:solidFill>
                  </a:rPr>
                  <a:t>”</a:t>
                </a:r>
                <a:endParaRPr lang="en-US" sz="13800" dirty="0">
                  <a:solidFill>
                    <a:srgbClr val="BDCFD7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614903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DCF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Group of students watching online webinar Free Vector">
            <a:extLst>
              <a:ext uri="{FF2B5EF4-FFF2-40B4-BE49-F238E27FC236}">
                <a16:creationId xmlns:a16="http://schemas.microsoft.com/office/drawing/2014/main" id="{EC68F5BB-ACC4-703F-E615-1C483F2FEE0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87" t="13741" r="8418" b="18838"/>
          <a:stretch/>
        </p:blipFill>
        <p:spPr bwMode="auto">
          <a:xfrm>
            <a:off x="3806412" y="2383499"/>
            <a:ext cx="7928388" cy="40228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970" y="348785"/>
            <a:ext cx="11348830" cy="785048"/>
          </a:xfr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US" sz="2400" b="1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 Technology Value Stream | Objectives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A03C17-1CD0-44C6-A039-4963A0B7E524}"/>
              </a:ext>
            </a:extLst>
          </p:cNvPr>
          <p:cNvSpPr txBox="1"/>
          <p:nvPr/>
        </p:nvSpPr>
        <p:spPr>
          <a:xfrm>
            <a:off x="385970" y="1242423"/>
            <a:ext cx="11348830" cy="461665"/>
          </a:xfrm>
          <a:prstGeom prst="rect">
            <a:avLst/>
          </a:prstGeom>
          <a:solidFill>
            <a:srgbClr val="BDCFD7"/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This presentation will cover: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B099DF-C00F-4E08-9D13-90C2FBD3A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BFFB2-86D9-4B8F-A59A-553A60B94BBE}" type="slidenum">
              <a:rPr lang="en-US" smtClean="0"/>
              <a:t>2</a:t>
            </a:fld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49BCEE-ACDF-4CAB-8C58-C0FEAE2EB2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5970" y="1886651"/>
            <a:ext cx="6014830" cy="4702302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chemeClr val="tx1"/>
                </a:solidFill>
              </a:rPr>
              <a:t>The Technology Value Stream</a:t>
            </a:r>
          </a:p>
          <a:p>
            <a:r>
              <a:rPr lang="en-US" sz="1800" dirty="0">
                <a:solidFill>
                  <a:schemeClr val="tx1"/>
                </a:solidFill>
              </a:rPr>
              <a:t>Lead Time</a:t>
            </a:r>
          </a:p>
          <a:p>
            <a:r>
              <a:rPr lang="en-US" sz="1800" dirty="0">
                <a:solidFill>
                  <a:schemeClr val="tx1"/>
                </a:solidFill>
              </a:rPr>
              <a:t>Processing Time</a:t>
            </a:r>
          </a:p>
          <a:p>
            <a:r>
              <a:rPr lang="en-US" sz="1800" dirty="0">
                <a:solidFill>
                  <a:schemeClr val="tx1"/>
                </a:solidFill>
              </a:rPr>
              <a:t>Common Development Scenarios</a:t>
            </a:r>
          </a:p>
          <a:p>
            <a:r>
              <a:rPr lang="en-US" sz="1800" dirty="0">
                <a:solidFill>
                  <a:schemeClr val="tx1"/>
                </a:solidFill>
              </a:rPr>
              <a:t>The DevOps Ideal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D4E016-47B9-48EE-898B-8F86AF2EEB18}"/>
              </a:ext>
            </a:extLst>
          </p:cNvPr>
          <p:cNvSpPr txBox="1"/>
          <p:nvPr/>
        </p:nvSpPr>
        <p:spPr>
          <a:xfrm>
            <a:off x="7393156" y="5946829"/>
            <a:ext cx="11164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699DEF"/>
                </a:solidFill>
              </a:rPr>
              <a:t>(</a:t>
            </a:r>
            <a:r>
              <a:rPr lang="en-US" sz="1200" dirty="0" err="1">
                <a:solidFill>
                  <a:srgbClr val="699DEF"/>
                </a:solidFill>
              </a:rPr>
              <a:t>pch.vector</a:t>
            </a:r>
            <a:r>
              <a:rPr lang="en-US" sz="1200" dirty="0">
                <a:solidFill>
                  <a:srgbClr val="699DEF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032148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DCF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970" y="348785"/>
            <a:ext cx="11348830" cy="785048"/>
          </a:xfr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US" sz="2400" b="1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 DevOps Ideal: Deployment Lead Time of Minutes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A03C17-1CD0-44C6-A039-4963A0B7E524}"/>
              </a:ext>
            </a:extLst>
          </p:cNvPr>
          <p:cNvSpPr txBox="1"/>
          <p:nvPr/>
        </p:nvSpPr>
        <p:spPr>
          <a:xfrm>
            <a:off x="385970" y="1230883"/>
            <a:ext cx="11348830" cy="461665"/>
          </a:xfrm>
          <a:prstGeom prst="rect">
            <a:avLst/>
          </a:prstGeom>
          <a:solidFill>
            <a:srgbClr val="BDCFD7"/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The Process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B099DF-C00F-4E08-9D13-90C2FBD3A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BFFB2-86D9-4B8F-A59A-553A60B94BBE}" type="slidenum">
              <a:rPr lang="en-US" smtClean="0"/>
              <a:t>20</a:t>
            </a:fld>
            <a:endParaRPr lang="en-US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9B292782-A68E-FAFE-0AB1-F93B247068E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88727113"/>
              </p:ext>
            </p:extLst>
          </p:nvPr>
        </p:nvGraphicFramePr>
        <p:xfrm>
          <a:off x="3287486" y="1879434"/>
          <a:ext cx="8447314" cy="43487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442BAD70-ABAE-64AC-D9BA-95E69FE0C314}"/>
              </a:ext>
            </a:extLst>
          </p:cNvPr>
          <p:cNvSpPr txBox="1"/>
          <p:nvPr/>
        </p:nvSpPr>
        <p:spPr>
          <a:xfrm>
            <a:off x="1322473" y="2090347"/>
            <a:ext cx="1740375" cy="461665"/>
          </a:xfrm>
          <a:prstGeom prst="rect">
            <a:avLst/>
          </a:prstGeom>
          <a:solidFill>
            <a:srgbClr val="BDCFD7"/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Step One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EF1AE57-FE13-935C-96E2-C2615811FC04}"/>
              </a:ext>
            </a:extLst>
          </p:cNvPr>
          <p:cNvSpPr txBox="1"/>
          <p:nvPr/>
        </p:nvSpPr>
        <p:spPr>
          <a:xfrm>
            <a:off x="1902376" y="3224590"/>
            <a:ext cx="1740375" cy="461665"/>
          </a:xfrm>
          <a:prstGeom prst="rect">
            <a:avLst/>
          </a:prstGeom>
          <a:solidFill>
            <a:srgbClr val="BDCFD7"/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Step Two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F7ECD15-335A-9867-D98B-F8EE94F4ACD2}"/>
              </a:ext>
            </a:extLst>
          </p:cNvPr>
          <p:cNvSpPr txBox="1"/>
          <p:nvPr/>
        </p:nvSpPr>
        <p:spPr>
          <a:xfrm>
            <a:off x="2417298" y="4366918"/>
            <a:ext cx="1740375" cy="461665"/>
          </a:xfrm>
          <a:prstGeom prst="rect">
            <a:avLst/>
          </a:prstGeom>
          <a:solidFill>
            <a:srgbClr val="BDCFD7"/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Step Three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400BDE7-B59B-18D6-6E7B-EDE1A44DC06F}"/>
              </a:ext>
            </a:extLst>
          </p:cNvPr>
          <p:cNvSpPr txBox="1"/>
          <p:nvPr/>
        </p:nvSpPr>
        <p:spPr>
          <a:xfrm>
            <a:off x="3018971" y="5535670"/>
            <a:ext cx="1740375" cy="461665"/>
          </a:xfrm>
          <a:prstGeom prst="rect">
            <a:avLst/>
          </a:prstGeom>
          <a:solidFill>
            <a:srgbClr val="BDCFD7"/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Step Four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20D78A2-45F1-1A46-6A9B-3BEA32E3F494}"/>
              </a:ext>
            </a:extLst>
          </p:cNvPr>
          <p:cNvSpPr txBox="1"/>
          <p:nvPr/>
        </p:nvSpPr>
        <p:spPr>
          <a:xfrm>
            <a:off x="8592457" y="6230390"/>
            <a:ext cx="5385133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/>
            <a:r>
              <a:rPr lang="en-GB" sz="1400" dirty="0"/>
              <a:t>(Kim et  al., 2016, p. 10)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9577436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DCF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970" y="348785"/>
            <a:ext cx="11348830" cy="785048"/>
          </a:xfr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US" sz="2400" b="1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 DevOps Ideal: Deployment Lead Time of Minutes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A03C17-1CD0-44C6-A039-4963A0B7E524}"/>
              </a:ext>
            </a:extLst>
          </p:cNvPr>
          <p:cNvSpPr txBox="1"/>
          <p:nvPr/>
        </p:nvSpPr>
        <p:spPr>
          <a:xfrm>
            <a:off x="385970" y="1230883"/>
            <a:ext cx="11348830" cy="461665"/>
          </a:xfrm>
          <a:prstGeom prst="rect">
            <a:avLst/>
          </a:prstGeom>
          <a:solidFill>
            <a:srgbClr val="BDCFD7"/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The Setup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B099DF-C00F-4E08-9D13-90C2FBD3A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BFFB2-86D9-4B8F-A59A-553A60B94BBE}" type="slidenum">
              <a:rPr lang="en-US" smtClean="0"/>
              <a:t>21</a:t>
            </a:fld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FB6A81E-F806-C887-02F5-090771DF3B47}"/>
              </a:ext>
            </a:extLst>
          </p:cNvPr>
          <p:cNvSpPr txBox="1"/>
          <p:nvPr/>
        </p:nvSpPr>
        <p:spPr>
          <a:xfrm>
            <a:off x="1983567" y="1843962"/>
            <a:ext cx="8916661" cy="22839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sz="2000" b="1" dirty="0"/>
              <a:t>The Optimal Environment to Achieve the DevOps Ideal</a:t>
            </a:r>
          </a:p>
          <a:p>
            <a:pPr>
              <a:lnSpc>
                <a:spcPct val="200000"/>
              </a:lnSpc>
            </a:pPr>
            <a:r>
              <a:rPr lang="en-US" dirty="0"/>
              <a:t>Modular architecture (I.e., Angular)</a:t>
            </a:r>
          </a:p>
          <a:p>
            <a:pPr>
              <a:lnSpc>
                <a:spcPct val="200000"/>
              </a:lnSpc>
            </a:pPr>
            <a:r>
              <a:rPr lang="en-US" dirty="0"/>
              <a:t>Well encapsulated</a:t>
            </a:r>
          </a:p>
          <a:p>
            <a:pPr>
              <a:lnSpc>
                <a:spcPct val="200000"/>
              </a:lnSpc>
            </a:pPr>
            <a:r>
              <a:rPr lang="en-US" dirty="0"/>
              <a:t>Loosely-coupled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C340F9E-DE2D-BCF3-20B9-92C35829DAB4}"/>
              </a:ext>
            </a:extLst>
          </p:cNvPr>
          <p:cNvSpPr txBox="1"/>
          <p:nvPr/>
        </p:nvSpPr>
        <p:spPr>
          <a:xfrm>
            <a:off x="6409121" y="2661898"/>
            <a:ext cx="3588184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Encapsulation is the "idea of bundling data and methods that work on that data within one unit" (Janssen, 2022).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B635864-823C-191A-0775-B0D7B3866113}"/>
              </a:ext>
            </a:extLst>
          </p:cNvPr>
          <p:cNvSpPr txBox="1"/>
          <p:nvPr/>
        </p:nvSpPr>
        <p:spPr>
          <a:xfrm>
            <a:off x="5718628" y="4746500"/>
            <a:ext cx="3906315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"...where the individual components of an application are built independently from one another" (Cloud Native Glossary, 2021, para. 1).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84A0C63-7679-2AA7-55F8-4F4348537F85}"/>
              </a:ext>
            </a:extLst>
          </p:cNvPr>
          <p:cNvCxnSpPr>
            <a:cxnSpLocks/>
          </p:cNvCxnSpPr>
          <p:nvPr/>
        </p:nvCxnSpPr>
        <p:spPr>
          <a:xfrm flipV="1">
            <a:off x="4049486" y="3210377"/>
            <a:ext cx="2307771" cy="1967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EFCA9D27-E2D9-DBC4-2F8C-4F82B546CAFF}"/>
              </a:ext>
            </a:extLst>
          </p:cNvPr>
          <p:cNvCxnSpPr>
            <a:cxnSpLocks/>
          </p:cNvCxnSpPr>
          <p:nvPr/>
        </p:nvCxnSpPr>
        <p:spPr>
          <a:xfrm>
            <a:off x="3889828" y="4069692"/>
            <a:ext cx="1828800" cy="7038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50003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DCF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970" y="348785"/>
            <a:ext cx="11348830" cy="785048"/>
          </a:xfr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US" sz="2400" b="1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 DevOps Ideal: Deployment Lead Time of Minutes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A03C17-1CD0-44C6-A039-4963A0B7E524}"/>
              </a:ext>
            </a:extLst>
          </p:cNvPr>
          <p:cNvSpPr txBox="1"/>
          <p:nvPr/>
        </p:nvSpPr>
        <p:spPr>
          <a:xfrm>
            <a:off x="385970" y="1230883"/>
            <a:ext cx="11348830" cy="461665"/>
          </a:xfrm>
          <a:prstGeom prst="rect">
            <a:avLst/>
          </a:prstGeom>
          <a:solidFill>
            <a:srgbClr val="BDCFD7"/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The Plan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B099DF-C00F-4E08-9D13-90C2FBD3A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BFFB2-86D9-4B8F-A59A-553A60B94BBE}" type="slidenum">
              <a:rPr lang="en-US" smtClean="0"/>
              <a:t>22</a:t>
            </a:fld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14F2858-C1FF-86CE-24DA-A5520AFB9403}"/>
              </a:ext>
            </a:extLst>
          </p:cNvPr>
          <p:cNvGrpSpPr/>
          <p:nvPr/>
        </p:nvGrpSpPr>
        <p:grpSpPr>
          <a:xfrm>
            <a:off x="480793" y="1872357"/>
            <a:ext cx="10428223" cy="4636858"/>
            <a:chOff x="1699993" y="1947508"/>
            <a:chExt cx="10428223" cy="4636858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F7962D34-06D0-11D3-0051-FAC4A7E938B1}"/>
                </a:ext>
              </a:extLst>
            </p:cNvPr>
            <p:cNvGrpSpPr/>
            <p:nvPr/>
          </p:nvGrpSpPr>
          <p:grpSpPr>
            <a:xfrm>
              <a:off x="1699993" y="1947508"/>
              <a:ext cx="10428223" cy="4276320"/>
              <a:chOff x="1322473" y="2090347"/>
              <a:chExt cx="10428223" cy="4276320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442BAD70-ABAE-64AC-D9BA-95E69FE0C314}"/>
                  </a:ext>
                </a:extLst>
              </p:cNvPr>
              <p:cNvSpPr txBox="1"/>
              <p:nvPr/>
            </p:nvSpPr>
            <p:spPr>
              <a:xfrm>
                <a:off x="1322473" y="2090347"/>
                <a:ext cx="1740375" cy="830997"/>
              </a:xfrm>
              <a:prstGeom prst="rect">
                <a:avLst/>
              </a:prstGeom>
              <a:solidFill>
                <a:srgbClr val="BDCFD7"/>
              </a:solidFill>
              <a:ln>
                <a:noFill/>
              </a:ln>
            </p:spPr>
            <p:style>
              <a:lnRef idx="1">
                <a:schemeClr val="accent3"/>
              </a:lnRef>
              <a:fillRef idx="3">
                <a:schemeClr val="accent3"/>
              </a:fillRef>
              <a:effectRef idx="2">
                <a:schemeClr val="accent3"/>
              </a:effectRef>
              <a:fontRef idx="minor">
                <a:schemeClr val="lt1"/>
              </a:fontRef>
            </p:style>
            <p:txBody>
              <a:bodyPr wrap="square">
                <a:spAutoFit/>
              </a:bodyPr>
              <a:lstStyle/>
              <a:p>
                <a:pPr algn="ctr"/>
                <a:r>
                  <a:rPr lang="en-US" sz="2400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egoe UI" panose="020B0502040204020203" pitchFamily="34" charset="0"/>
                    <a:cs typeface="Segoe UI" panose="020B0502040204020203" pitchFamily="34" charset="0"/>
                  </a:rPr>
                  <a:t>Commit Stage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5EF1AE57-FE13-935C-96E2-C2615811FC04}"/>
                  </a:ext>
                </a:extLst>
              </p:cNvPr>
              <p:cNvSpPr txBox="1"/>
              <p:nvPr/>
            </p:nvSpPr>
            <p:spPr>
              <a:xfrm>
                <a:off x="1902376" y="3224590"/>
                <a:ext cx="1740375" cy="830997"/>
              </a:xfrm>
              <a:prstGeom prst="rect">
                <a:avLst/>
              </a:prstGeom>
              <a:solidFill>
                <a:srgbClr val="BDCFD7"/>
              </a:solidFill>
              <a:ln>
                <a:noFill/>
              </a:ln>
            </p:spPr>
            <p:style>
              <a:lnRef idx="1">
                <a:schemeClr val="accent3"/>
              </a:lnRef>
              <a:fillRef idx="3">
                <a:schemeClr val="accent3"/>
              </a:fillRef>
              <a:effectRef idx="2">
                <a:schemeClr val="accent3"/>
              </a:effectRef>
              <a:fontRef idx="minor">
                <a:schemeClr val="lt1"/>
              </a:fontRef>
            </p:style>
            <p:txBody>
              <a:bodyPr wrap="square">
                <a:spAutoFit/>
              </a:bodyPr>
              <a:lstStyle/>
              <a:p>
                <a:pPr algn="ctr"/>
                <a:r>
                  <a:rPr lang="en-US" sz="2400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egoe UI" panose="020B0502040204020203" pitchFamily="34" charset="0"/>
                    <a:cs typeface="Segoe UI" panose="020B0502040204020203" pitchFamily="34" charset="0"/>
                  </a:rPr>
                  <a:t>Automated Test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0F7ECD15-335A-9867-D98B-F8EE94F4ACD2}"/>
                  </a:ext>
                </a:extLst>
              </p:cNvPr>
              <p:cNvSpPr txBox="1"/>
              <p:nvPr/>
            </p:nvSpPr>
            <p:spPr>
              <a:xfrm>
                <a:off x="2417298" y="4366918"/>
                <a:ext cx="1740375" cy="830997"/>
              </a:xfrm>
              <a:prstGeom prst="rect">
                <a:avLst/>
              </a:prstGeom>
              <a:solidFill>
                <a:srgbClr val="BDCFD7"/>
              </a:solidFill>
              <a:ln>
                <a:noFill/>
              </a:ln>
            </p:spPr>
            <p:style>
              <a:lnRef idx="1">
                <a:schemeClr val="accent3"/>
              </a:lnRef>
              <a:fillRef idx="3">
                <a:schemeClr val="accent3"/>
              </a:fillRef>
              <a:effectRef idx="2">
                <a:schemeClr val="accent3"/>
              </a:effectRef>
              <a:fontRef idx="minor">
                <a:schemeClr val="lt1"/>
              </a:fontRef>
            </p:style>
            <p:txBody>
              <a:bodyPr wrap="square">
                <a:spAutoFit/>
              </a:bodyPr>
              <a:lstStyle/>
              <a:p>
                <a:pPr algn="ctr"/>
                <a:r>
                  <a:rPr lang="en-US" sz="2400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egoe UI" panose="020B0502040204020203" pitchFamily="34" charset="0"/>
                    <a:cs typeface="Segoe UI" panose="020B0502040204020203" pitchFamily="34" charset="0"/>
                  </a:rPr>
                  <a:t>Exploratory Test</a:t>
                </a: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8400BDE7-B59B-18D6-6E7B-EDE1A44DC06F}"/>
                  </a:ext>
                </a:extLst>
              </p:cNvPr>
              <p:cNvSpPr txBox="1"/>
              <p:nvPr/>
            </p:nvSpPr>
            <p:spPr>
              <a:xfrm>
                <a:off x="3018971" y="5535670"/>
                <a:ext cx="1740375" cy="830997"/>
              </a:xfrm>
              <a:prstGeom prst="rect">
                <a:avLst/>
              </a:prstGeom>
              <a:solidFill>
                <a:srgbClr val="BDCFD7"/>
              </a:solidFill>
              <a:ln>
                <a:noFill/>
              </a:ln>
            </p:spPr>
            <p:style>
              <a:lnRef idx="1">
                <a:schemeClr val="accent3"/>
              </a:lnRef>
              <a:fillRef idx="3">
                <a:schemeClr val="accent3"/>
              </a:fillRef>
              <a:effectRef idx="2">
                <a:schemeClr val="accent3"/>
              </a:effectRef>
              <a:fontRef idx="minor">
                <a:schemeClr val="lt1"/>
              </a:fontRef>
            </p:style>
            <p:txBody>
              <a:bodyPr wrap="square">
                <a:spAutoFit/>
              </a:bodyPr>
              <a:lstStyle/>
              <a:p>
                <a:pPr algn="ctr"/>
                <a:r>
                  <a:rPr lang="en-US" sz="2400" dirty="0">
                    <a:ln w="0"/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Segoe UI" panose="020B0502040204020203" pitchFamily="34" charset="0"/>
                    <a:cs typeface="Segoe UI" panose="020B0502040204020203" pitchFamily="34" charset="0"/>
                  </a:rPr>
                  <a:t>Production Deploy</a:t>
                </a:r>
              </a:p>
            </p:txBody>
          </p:sp>
          <p:cxnSp>
            <p:nvCxnSpPr>
              <p:cNvPr id="6" name="Straight Arrow Connector 5">
                <a:extLst>
                  <a:ext uri="{FF2B5EF4-FFF2-40B4-BE49-F238E27FC236}">
                    <a16:creationId xmlns:a16="http://schemas.microsoft.com/office/drawing/2014/main" id="{96343C78-0AB2-7D7C-A4A3-38AE2D37BC39}"/>
                  </a:ext>
                </a:extLst>
              </p:cNvPr>
              <p:cNvCxnSpPr>
                <a:stCxn id="8" idx="2"/>
              </p:cNvCxnSpPr>
              <p:nvPr/>
            </p:nvCxnSpPr>
            <p:spPr>
              <a:xfrm>
                <a:off x="2192661" y="2921344"/>
                <a:ext cx="224637" cy="30324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4" name="Straight Arrow Connector 13">
                <a:extLst>
                  <a:ext uri="{FF2B5EF4-FFF2-40B4-BE49-F238E27FC236}">
                    <a16:creationId xmlns:a16="http://schemas.microsoft.com/office/drawing/2014/main" id="{62AA7EF5-2A52-BC71-B6C3-CA61B5EC236B}"/>
                  </a:ext>
                </a:extLst>
              </p:cNvPr>
              <p:cNvCxnSpPr/>
              <p:nvPr/>
            </p:nvCxnSpPr>
            <p:spPr>
              <a:xfrm>
                <a:off x="2838211" y="4063672"/>
                <a:ext cx="224637" cy="30324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960318D1-1021-7FE9-7C8C-36838E62D1C3}"/>
                  </a:ext>
                </a:extLst>
              </p:cNvPr>
              <p:cNvCxnSpPr/>
              <p:nvPr/>
            </p:nvCxnSpPr>
            <p:spPr>
              <a:xfrm>
                <a:off x="3466765" y="5215169"/>
                <a:ext cx="224637" cy="303246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CAB54643-6CFD-20A2-6FEA-7E0DBA9A92A4}"/>
                  </a:ext>
                </a:extLst>
              </p:cNvPr>
              <p:cNvSpPr txBox="1"/>
              <p:nvPr/>
            </p:nvSpPr>
            <p:spPr>
              <a:xfrm>
                <a:off x="3642751" y="3475922"/>
                <a:ext cx="699135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dirty="0"/>
                  <a:t>20 minutes</a:t>
                </a:r>
                <a:r>
                  <a:rPr lang="en-US" sz="1800" dirty="0"/>
                  <a:t> </a:t>
                </a:r>
                <a:endParaRPr lang="en-US" dirty="0"/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43840748-A57D-A7EB-4B2B-C000907A464E}"/>
                  </a:ext>
                </a:extLst>
              </p:cNvPr>
              <p:cNvSpPr txBox="1"/>
              <p:nvPr/>
            </p:nvSpPr>
            <p:spPr>
              <a:xfrm>
                <a:off x="4157673" y="4597750"/>
                <a:ext cx="699135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dirty="0"/>
                  <a:t>20 minutes</a:t>
                </a:r>
                <a:r>
                  <a:rPr lang="en-US" sz="1800" dirty="0"/>
                  <a:t> </a:t>
                </a:r>
                <a:endParaRPr lang="en-US" dirty="0"/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58EAF775-C998-4F74-6DD3-29A8CE4E941E}"/>
                  </a:ext>
                </a:extLst>
              </p:cNvPr>
              <p:cNvSpPr txBox="1"/>
              <p:nvPr/>
            </p:nvSpPr>
            <p:spPr>
              <a:xfrm>
                <a:off x="4759346" y="5742320"/>
                <a:ext cx="699135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dirty="0"/>
                  <a:t>10 minutes</a:t>
                </a:r>
                <a:r>
                  <a:rPr lang="en-US" sz="1800" dirty="0"/>
                  <a:t> </a:t>
                </a:r>
                <a:endParaRPr lang="en-US" dirty="0"/>
              </a:p>
            </p:txBody>
          </p:sp>
        </p:grp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4E50E81-C2BB-36DD-6736-A62C1D577536}"/>
                </a:ext>
              </a:extLst>
            </p:cNvPr>
            <p:cNvSpPr txBox="1"/>
            <p:nvPr/>
          </p:nvSpPr>
          <p:spPr>
            <a:xfrm>
              <a:off x="6678239" y="5572322"/>
              <a:ext cx="3908604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800" dirty="0"/>
                <a:t>Total cycle: 50 minutes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97F27FA8-F253-DB9D-3D5F-C7DCA97A30C8}"/>
                </a:ext>
              </a:extLst>
            </p:cNvPr>
            <p:cNvSpPr txBox="1"/>
            <p:nvPr/>
          </p:nvSpPr>
          <p:spPr>
            <a:xfrm>
              <a:off x="3665005" y="6276589"/>
              <a:ext cx="595051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1400" i="1" dirty="0"/>
                <a:t>An example of a technology value stream with a lead time of minutes.</a:t>
              </a: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62793881-BEC6-8983-4EA4-6BED0C7DB16F}"/>
              </a:ext>
            </a:extLst>
          </p:cNvPr>
          <p:cNvSpPr txBox="1"/>
          <p:nvPr/>
        </p:nvSpPr>
        <p:spPr>
          <a:xfrm>
            <a:off x="4834503" y="1764538"/>
            <a:ext cx="6705600" cy="14662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50900" marR="0" indent="-3429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Measure deployment lead time in minutes.</a:t>
            </a:r>
          </a:p>
          <a:p>
            <a:pPr marL="850900" marR="0" indent="-34290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Measure the %C/A</a:t>
            </a:r>
          </a:p>
        </p:txBody>
      </p:sp>
    </p:spTree>
    <p:extLst>
      <p:ext uri="{BB962C8B-B14F-4D97-AF65-F5344CB8AC3E}">
        <p14:creationId xmlns:p14="http://schemas.microsoft.com/office/powerpoint/2010/main" val="8379261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DCF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969" y="348783"/>
            <a:ext cx="11443173" cy="6095559"/>
          </a:xfr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algn="ctr"/>
            <a:r>
              <a:rPr lang="en-US" sz="6000" b="1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%C/A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B099DF-C00F-4E08-9D13-90C2FBD3A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BFFB2-86D9-4B8F-A59A-553A60B94BBE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9034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DCF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970" y="348785"/>
            <a:ext cx="11348830" cy="785048"/>
          </a:xfr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US" sz="2400" b="1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%C/A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A03C17-1CD0-44C6-A039-4963A0B7E524}"/>
              </a:ext>
            </a:extLst>
          </p:cNvPr>
          <p:cNvSpPr txBox="1"/>
          <p:nvPr/>
        </p:nvSpPr>
        <p:spPr>
          <a:xfrm>
            <a:off x="385970" y="1230883"/>
            <a:ext cx="11348830" cy="461665"/>
          </a:xfrm>
          <a:prstGeom prst="rect">
            <a:avLst/>
          </a:prstGeom>
          <a:solidFill>
            <a:srgbClr val="BDCFD7"/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Brief Description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B099DF-C00F-4E08-9D13-90C2FBD3A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BFFB2-86D9-4B8F-A59A-553A60B94BBE}" type="slidenum">
              <a:rPr lang="en-US" smtClean="0"/>
              <a:t>24</a:t>
            </a:fld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A21C65D-A189-5861-FA48-4880E46AED40}"/>
              </a:ext>
            </a:extLst>
          </p:cNvPr>
          <p:cNvSpPr txBox="1"/>
          <p:nvPr/>
        </p:nvSpPr>
        <p:spPr>
          <a:xfrm>
            <a:off x="3682447" y="2012719"/>
            <a:ext cx="7848600" cy="38909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93750" marR="0" indent="-28575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 metric used after deployment.</a:t>
            </a:r>
            <a:endParaRPr lang="en-US" sz="24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93750" marR="0" indent="-28575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Stands for “percent complete and accurate"</a:t>
            </a:r>
            <a:endParaRPr lang="en-US" sz="24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93750" marR="0" indent="-28575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The metric "reflects the frequency of complete and accurate information received for processing" (ITS, 2010).</a:t>
            </a:r>
            <a:endParaRPr lang="en-US" sz="24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93750" marR="0" indent="-28575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%C/A measures the percentage of 'usable work' that is delivered to the customer and the accuracy of the end-product.</a:t>
            </a:r>
            <a:endParaRPr lang="en-US" sz="24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93750" marR="0" indent="-28575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800" dirty="0"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%C/A = (# Complete &amp; Accurate / Total) * 100 (ITS, 2010)</a:t>
            </a:r>
            <a:endParaRPr lang="en-US" sz="24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C99FD1E-7AC4-95B1-E6E7-B4C3AA7DBAD9}"/>
              </a:ext>
            </a:extLst>
          </p:cNvPr>
          <p:cNvSpPr txBox="1"/>
          <p:nvPr/>
        </p:nvSpPr>
        <p:spPr>
          <a:xfrm>
            <a:off x="507447" y="2961670"/>
            <a:ext cx="60960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600" dirty="0">
                <a:solidFill>
                  <a:srgbClr val="BDCFD7"/>
                </a:solidFill>
              </a:rPr>
              <a:t>%C/A</a:t>
            </a:r>
          </a:p>
        </p:txBody>
      </p:sp>
    </p:spTree>
    <p:extLst>
      <p:ext uri="{BB962C8B-B14F-4D97-AF65-F5344CB8AC3E}">
        <p14:creationId xmlns:p14="http://schemas.microsoft.com/office/powerpoint/2010/main" val="28394934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DCF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970" y="348785"/>
            <a:ext cx="11348830" cy="785048"/>
          </a:xfr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US" sz="2400" b="1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 Technology Value Stream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A03C17-1CD0-44C6-A039-4963A0B7E524}"/>
              </a:ext>
            </a:extLst>
          </p:cNvPr>
          <p:cNvSpPr txBox="1"/>
          <p:nvPr/>
        </p:nvSpPr>
        <p:spPr>
          <a:xfrm>
            <a:off x="385970" y="1230883"/>
            <a:ext cx="11348830" cy="461665"/>
          </a:xfrm>
          <a:prstGeom prst="rect">
            <a:avLst/>
          </a:prstGeom>
          <a:solidFill>
            <a:srgbClr val="BDCFD7"/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Summary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B099DF-C00F-4E08-9D13-90C2FBD3A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BFFB2-86D9-4B8F-A59A-553A60B94BBE}" type="slidenum">
              <a:rPr lang="en-US" smtClean="0"/>
              <a:t>25</a:t>
            </a:fld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B0F6AAA-41D7-0259-C182-AA5CEED3A7CA}"/>
              </a:ext>
            </a:extLst>
          </p:cNvPr>
          <p:cNvSpPr txBox="1"/>
          <p:nvPr/>
        </p:nvSpPr>
        <p:spPr>
          <a:xfrm>
            <a:off x="202646" y="1580372"/>
            <a:ext cx="11603383" cy="499893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39750" marR="0" indent="-28575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800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GB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Technology Value Stream describes the process of converting a business idea into a technology-enabled service.</a:t>
            </a:r>
            <a:endParaRPr lang="en-US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39750" marR="0" indent="-28575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The value stream has three metrics:</a:t>
            </a:r>
            <a:r>
              <a:rPr lang="en-US" dirty="0"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Lead time</a:t>
            </a:r>
            <a:r>
              <a:rPr lang="en-US" dirty="0"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US" dirty="0" err="1">
                <a:ea typeface="Times New Roman" panose="02020603050405020304" pitchFamily="18" charset="0"/>
                <a:cs typeface="Times New Roman" panose="02020603050405020304" pitchFamily="18" charset="0"/>
              </a:rPr>
              <a:t>tim</a:t>
            </a:r>
            <a:r>
              <a:rPr lang="en-GB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e project is idle in queue)</a:t>
            </a:r>
            <a:r>
              <a:rPr lang="en-US" dirty="0">
                <a:ea typeface="Times New Roman" panose="02020603050405020304" pitchFamily="18" charset="0"/>
                <a:cs typeface="Times New Roman" panose="02020603050405020304" pitchFamily="18" charset="0"/>
              </a:rPr>
              <a:t>, p</a:t>
            </a:r>
            <a:r>
              <a:rPr lang="en-GB" dirty="0" err="1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rocess</a:t>
            </a:r>
            <a:r>
              <a:rPr lang="en-GB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time</a:t>
            </a:r>
            <a:r>
              <a:rPr lang="en-US" dirty="0">
                <a:ea typeface="Times New Roman" panose="02020603050405020304" pitchFamily="18" charset="0"/>
                <a:cs typeface="Times New Roman" panose="02020603050405020304" pitchFamily="18" charset="0"/>
              </a:rPr>
              <a:t> (t</a:t>
            </a:r>
            <a:r>
              <a:rPr lang="en-GB" dirty="0" err="1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ime</a:t>
            </a:r>
            <a:r>
              <a:rPr lang="en-GB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project is actively in development and completed) &amp; %C/A</a:t>
            </a:r>
            <a:r>
              <a:rPr lang="en-US" dirty="0">
                <a:ea typeface="Times New Roman" panose="02020603050405020304" pitchFamily="18" charset="0"/>
                <a:cs typeface="Times New Roman" panose="02020603050405020304" pitchFamily="18" charset="0"/>
              </a:rPr>
              <a:t> (m</a:t>
            </a:r>
            <a:r>
              <a:rPr lang="en-GB" dirty="0" err="1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easures</a:t>
            </a:r>
            <a:r>
              <a:rPr lang="en-GB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 percentage of 'usable work'  and accuracy)</a:t>
            </a:r>
            <a:endParaRPr lang="en-US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39750" marR="0" indent="-28575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A common development scenario = months of lead time.</a:t>
            </a:r>
            <a:endParaRPr lang="en-US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39750" marR="0" indent="-28575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Short lead time = better value stream</a:t>
            </a:r>
            <a:endParaRPr lang="en-US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39750" marR="0" indent="-28575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DevOps can reduce lead time</a:t>
            </a:r>
            <a:endParaRPr lang="en-US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39750" marR="0" indent="-28575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>
                <a:effectLst/>
                <a:ea typeface="Times New Roman" panose="02020603050405020304" pitchFamily="18" charset="0"/>
                <a:cs typeface="Times New Roman" panose="02020603050405020304" pitchFamily="18" charset="0"/>
              </a:rPr>
              <a:t>The DevOps Ideal = Developers get fast, continuous feedback and code changes are checked, tested, and deployed</a:t>
            </a:r>
            <a:endParaRPr lang="en-US" dirty="0">
              <a:effectLst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89862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DCF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515144" y="1432144"/>
            <a:ext cx="11280616" cy="5167922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461963" indent="-461963">
              <a:lnSpc>
                <a:spcPct val="150000"/>
              </a:lnSpc>
              <a:buNone/>
            </a:pPr>
            <a:r>
              <a:rPr lang="en-US" sz="1200" dirty="0"/>
              <a:t>Cloud Native Glossary. (2021, September 29). </a:t>
            </a:r>
            <a:r>
              <a:rPr lang="en-US" sz="1200" i="1" dirty="0"/>
              <a:t>Loosely coupled architecture</a:t>
            </a:r>
            <a:r>
              <a:rPr lang="en-US" sz="1200" dirty="0"/>
              <a:t>. </a:t>
            </a:r>
            <a:r>
              <a:rPr lang="en-US" sz="1200" dirty="0">
                <a:hlinkClick r:id="rId3"/>
              </a:rPr>
              <a:t>https://glossary.cncf.io/loosely_coupled_architecture/</a:t>
            </a:r>
            <a:endParaRPr lang="en-US" sz="1200" dirty="0"/>
          </a:p>
          <a:p>
            <a:pPr marL="461963" indent="-461963">
              <a:lnSpc>
                <a:spcPct val="150000"/>
              </a:lnSpc>
              <a:buNone/>
            </a:pPr>
            <a:r>
              <a:rPr lang="en-US" sz="1200" dirty="0"/>
              <a:t>ITS. (2010, December 14). </a:t>
            </a:r>
            <a:r>
              <a:rPr lang="en-US" sz="1200" i="1" dirty="0"/>
              <a:t>Process improvement calculations &amp; tools</a:t>
            </a:r>
            <a:r>
              <a:rPr lang="en-US" sz="1200" dirty="0"/>
              <a:t>. </a:t>
            </a:r>
            <a:r>
              <a:rPr lang="en-US" sz="1200" dirty="0">
                <a:hlinkClick r:id="rId4"/>
              </a:rPr>
              <a:t>https://mn.gov/admin/assets/measurement_calculations_tools_handout_tcm36-68670.pdf</a:t>
            </a:r>
            <a:endParaRPr lang="en-US" sz="1200" dirty="0"/>
          </a:p>
          <a:p>
            <a:pPr marL="461963" indent="-461963">
              <a:lnSpc>
                <a:spcPct val="150000"/>
              </a:lnSpc>
              <a:buNone/>
            </a:pPr>
            <a:r>
              <a:rPr lang="en-US" sz="1200" dirty="0"/>
              <a:t>Janssen, T. (2022, January 7). </a:t>
            </a:r>
            <a:r>
              <a:rPr lang="en-US" sz="1200" i="1" dirty="0"/>
              <a:t>OOP concept for beginners: What is encapsulation</a:t>
            </a:r>
            <a:r>
              <a:rPr lang="en-US" sz="1200" dirty="0"/>
              <a:t>. </a:t>
            </a:r>
            <a:r>
              <a:rPr lang="en-US" sz="1200" dirty="0" err="1"/>
              <a:t>Stackify</a:t>
            </a:r>
            <a:r>
              <a:rPr lang="en-US" sz="1200" dirty="0"/>
              <a:t>. </a:t>
            </a:r>
            <a:r>
              <a:rPr lang="en-US" sz="1200" dirty="0">
                <a:hlinkClick r:id="rId5"/>
              </a:rPr>
              <a:t>https://stackify.com/oop-concept-for-beginners-what-is-encapsulation/</a:t>
            </a:r>
            <a:endParaRPr lang="en-US" sz="1200" dirty="0"/>
          </a:p>
          <a:p>
            <a:pPr marL="461963" indent="-461963">
              <a:lnSpc>
                <a:spcPct val="150000"/>
              </a:lnSpc>
              <a:buNone/>
            </a:pPr>
            <a:r>
              <a:rPr lang="en-US" sz="1200" dirty="0"/>
              <a:t>Kim, G., Humble, J., </a:t>
            </a:r>
            <a:r>
              <a:rPr lang="en-US" sz="1200" dirty="0" err="1"/>
              <a:t>Debois</a:t>
            </a:r>
            <a:r>
              <a:rPr lang="en-US" sz="1200" dirty="0"/>
              <a:t>, P. &amp; Willis, J. (2016). </a:t>
            </a:r>
            <a:r>
              <a:rPr lang="en-US" sz="1200" i="1" dirty="0"/>
              <a:t>The DevOps handbook</a:t>
            </a:r>
            <a:r>
              <a:rPr lang="en-US" sz="1200" dirty="0"/>
              <a:t>. It Revolution Press.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50520" y="317500"/>
            <a:ext cx="11445240" cy="938213"/>
          </a:xfrm>
          <a:solidFill>
            <a:srgbClr val="BDCFD7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+mj-lt"/>
              </a:rPr>
              <a:t>References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E2C9DF-F1FE-466A-8FE0-FEEBECE80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BFFB2-86D9-4B8F-A59A-553A60B94BBE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417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DCF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969" y="348783"/>
            <a:ext cx="11443173" cy="6095559"/>
          </a:xfr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algn="ctr"/>
            <a:r>
              <a:rPr lang="en-US" sz="6000" b="1" i="1" cap="all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 Technology </a:t>
            </a:r>
            <a:br>
              <a:rPr lang="en-US" sz="6000" b="1" i="1" cap="all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6000" b="1" i="1" cap="all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Value Stream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B099DF-C00F-4E08-9D13-90C2FBD3A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BFFB2-86D9-4B8F-A59A-553A60B94BB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928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DCF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Arrow: Right 25">
            <a:extLst>
              <a:ext uri="{FF2B5EF4-FFF2-40B4-BE49-F238E27FC236}">
                <a16:creationId xmlns:a16="http://schemas.microsoft.com/office/drawing/2014/main" id="{44D613FC-6418-756D-EF0A-FAFA6FCB430A}"/>
              </a:ext>
            </a:extLst>
          </p:cNvPr>
          <p:cNvSpPr/>
          <p:nvPr/>
        </p:nvSpPr>
        <p:spPr>
          <a:xfrm rot="20262991">
            <a:off x="5604315" y="3778406"/>
            <a:ext cx="1107898" cy="771204"/>
          </a:xfrm>
          <a:prstGeom prst="rightArrow">
            <a:avLst/>
          </a:prstGeom>
          <a:solidFill>
            <a:srgbClr val="FE05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970" y="348785"/>
            <a:ext cx="11348830" cy="785048"/>
          </a:xfr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US" sz="2400" b="1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 Technology Value Stream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A03C17-1CD0-44C6-A039-4963A0B7E524}"/>
              </a:ext>
            </a:extLst>
          </p:cNvPr>
          <p:cNvSpPr txBox="1"/>
          <p:nvPr/>
        </p:nvSpPr>
        <p:spPr>
          <a:xfrm>
            <a:off x="385970" y="1230883"/>
            <a:ext cx="11348830" cy="461665"/>
          </a:xfrm>
          <a:prstGeom prst="rect">
            <a:avLst/>
          </a:prstGeom>
          <a:solidFill>
            <a:srgbClr val="BDCFD7"/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Brief Description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B099DF-C00F-4E08-9D13-90C2FBD3A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BFFB2-86D9-4B8F-A59A-553A60B94BBE}" type="slidenum">
              <a:rPr lang="en-US" smtClean="0"/>
              <a:t>4</a:t>
            </a:fld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0609D57-E8FB-55B2-A839-EEFCD6A339E4}"/>
              </a:ext>
            </a:extLst>
          </p:cNvPr>
          <p:cNvSpPr txBox="1"/>
          <p:nvPr/>
        </p:nvSpPr>
        <p:spPr>
          <a:xfrm>
            <a:off x="0" y="1909952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/>
              <a:t>The technology value stream is 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D5B0E47C-987A-9373-0425-3CFF7075061D}"/>
              </a:ext>
            </a:extLst>
          </p:cNvPr>
          <p:cNvGrpSpPr/>
          <p:nvPr/>
        </p:nvGrpSpPr>
        <p:grpSpPr>
          <a:xfrm>
            <a:off x="178905" y="2171562"/>
            <a:ext cx="6998292" cy="5271914"/>
            <a:chOff x="1035247" y="1909952"/>
            <a:chExt cx="6998292" cy="5271914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3A129FE-9FA6-81CF-0317-CEF42497B4F7}"/>
                </a:ext>
              </a:extLst>
            </p:cNvPr>
            <p:cNvSpPr txBox="1"/>
            <p:nvPr/>
          </p:nvSpPr>
          <p:spPr>
            <a:xfrm>
              <a:off x="1937539" y="5812974"/>
              <a:ext cx="609600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1800" dirty="0"/>
                <a:t>(Kim et al., 2016, p. 8)</a:t>
              </a:r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FAB962A0-A374-6BBD-21BE-8D3DFCE3E8B7}"/>
                </a:ext>
              </a:extLst>
            </p:cNvPr>
            <p:cNvGrpSpPr/>
            <p:nvPr/>
          </p:nvGrpSpPr>
          <p:grpSpPr>
            <a:xfrm>
              <a:off x="1035247" y="1909952"/>
              <a:ext cx="6120335" cy="5271914"/>
              <a:chOff x="866676" y="1787739"/>
              <a:chExt cx="6120335" cy="5271914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67E4ED5E-902F-F42D-C56F-D4B64D36A0BA}"/>
                  </a:ext>
                </a:extLst>
              </p:cNvPr>
              <p:cNvSpPr/>
              <p:nvPr/>
            </p:nvSpPr>
            <p:spPr>
              <a:xfrm>
                <a:off x="1524670" y="2380343"/>
                <a:ext cx="4605959" cy="3246774"/>
              </a:xfrm>
              <a:custGeom>
                <a:avLst/>
                <a:gdLst>
                  <a:gd name="connsiteX0" fmla="*/ 0 w 4605959"/>
                  <a:gd name="connsiteY0" fmla="*/ 0 h 3246774"/>
                  <a:gd name="connsiteX1" fmla="*/ 437566 w 4605959"/>
                  <a:gd name="connsiteY1" fmla="*/ 0 h 3246774"/>
                  <a:gd name="connsiteX2" fmla="*/ 1105430 w 4605959"/>
                  <a:gd name="connsiteY2" fmla="*/ 0 h 3246774"/>
                  <a:gd name="connsiteX3" fmla="*/ 1681175 w 4605959"/>
                  <a:gd name="connsiteY3" fmla="*/ 0 h 3246774"/>
                  <a:gd name="connsiteX4" fmla="*/ 2210860 w 4605959"/>
                  <a:gd name="connsiteY4" fmla="*/ 0 h 3246774"/>
                  <a:gd name="connsiteX5" fmla="*/ 2694486 w 4605959"/>
                  <a:gd name="connsiteY5" fmla="*/ 0 h 3246774"/>
                  <a:gd name="connsiteX6" fmla="*/ 3362350 w 4605959"/>
                  <a:gd name="connsiteY6" fmla="*/ 0 h 3246774"/>
                  <a:gd name="connsiteX7" fmla="*/ 3938095 w 4605959"/>
                  <a:gd name="connsiteY7" fmla="*/ 0 h 3246774"/>
                  <a:gd name="connsiteX8" fmla="*/ 4605959 w 4605959"/>
                  <a:gd name="connsiteY8" fmla="*/ 0 h 3246774"/>
                  <a:gd name="connsiteX9" fmla="*/ 4605959 w 4605959"/>
                  <a:gd name="connsiteY9" fmla="*/ 476194 h 3246774"/>
                  <a:gd name="connsiteX10" fmla="*/ 4605959 w 4605959"/>
                  <a:gd name="connsiteY10" fmla="*/ 919919 h 3246774"/>
                  <a:gd name="connsiteX11" fmla="*/ 4605959 w 4605959"/>
                  <a:gd name="connsiteY11" fmla="*/ 1363645 h 3246774"/>
                  <a:gd name="connsiteX12" fmla="*/ 4605959 w 4605959"/>
                  <a:gd name="connsiteY12" fmla="*/ 1872306 h 3246774"/>
                  <a:gd name="connsiteX13" fmla="*/ 4605959 w 4605959"/>
                  <a:gd name="connsiteY13" fmla="*/ 2380968 h 3246774"/>
                  <a:gd name="connsiteX14" fmla="*/ 4605959 w 4605959"/>
                  <a:gd name="connsiteY14" fmla="*/ 3246774 h 3246774"/>
                  <a:gd name="connsiteX15" fmla="*/ 4168393 w 4605959"/>
                  <a:gd name="connsiteY15" fmla="*/ 3246774 h 3246774"/>
                  <a:gd name="connsiteX16" fmla="*/ 3730827 w 4605959"/>
                  <a:gd name="connsiteY16" fmla="*/ 3246774 h 3246774"/>
                  <a:gd name="connsiteX17" fmla="*/ 3247201 w 4605959"/>
                  <a:gd name="connsiteY17" fmla="*/ 3246774 h 3246774"/>
                  <a:gd name="connsiteX18" fmla="*/ 2717516 w 4605959"/>
                  <a:gd name="connsiteY18" fmla="*/ 3246774 h 3246774"/>
                  <a:gd name="connsiteX19" fmla="*/ 2279950 w 4605959"/>
                  <a:gd name="connsiteY19" fmla="*/ 3246774 h 3246774"/>
                  <a:gd name="connsiteX20" fmla="*/ 1704205 w 4605959"/>
                  <a:gd name="connsiteY20" fmla="*/ 3246774 h 3246774"/>
                  <a:gd name="connsiteX21" fmla="*/ 1082400 w 4605959"/>
                  <a:gd name="connsiteY21" fmla="*/ 3246774 h 3246774"/>
                  <a:gd name="connsiteX22" fmla="*/ 506655 w 4605959"/>
                  <a:gd name="connsiteY22" fmla="*/ 3246774 h 3246774"/>
                  <a:gd name="connsiteX23" fmla="*/ 0 w 4605959"/>
                  <a:gd name="connsiteY23" fmla="*/ 3246774 h 3246774"/>
                  <a:gd name="connsiteX24" fmla="*/ 0 w 4605959"/>
                  <a:gd name="connsiteY24" fmla="*/ 2770580 h 3246774"/>
                  <a:gd name="connsiteX25" fmla="*/ 0 w 4605959"/>
                  <a:gd name="connsiteY25" fmla="*/ 2294387 h 3246774"/>
                  <a:gd name="connsiteX26" fmla="*/ 0 w 4605959"/>
                  <a:gd name="connsiteY26" fmla="*/ 1688322 h 3246774"/>
                  <a:gd name="connsiteX27" fmla="*/ 0 w 4605959"/>
                  <a:gd name="connsiteY27" fmla="*/ 1212129 h 3246774"/>
                  <a:gd name="connsiteX28" fmla="*/ 0 w 4605959"/>
                  <a:gd name="connsiteY28" fmla="*/ 638532 h 3246774"/>
                  <a:gd name="connsiteX29" fmla="*/ 0 w 4605959"/>
                  <a:gd name="connsiteY29" fmla="*/ 0 h 3246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4605959" h="3246774" fill="none" extrusionOk="0">
                    <a:moveTo>
                      <a:pt x="0" y="0"/>
                    </a:moveTo>
                    <a:cubicBezTo>
                      <a:pt x="103864" y="-12329"/>
                      <a:pt x="267157" y="39848"/>
                      <a:pt x="437566" y="0"/>
                    </a:cubicBezTo>
                    <a:cubicBezTo>
                      <a:pt x="607975" y="-39848"/>
                      <a:pt x="803002" y="69196"/>
                      <a:pt x="1105430" y="0"/>
                    </a:cubicBezTo>
                    <a:cubicBezTo>
                      <a:pt x="1407858" y="-69196"/>
                      <a:pt x="1426332" y="49810"/>
                      <a:pt x="1681175" y="0"/>
                    </a:cubicBezTo>
                    <a:cubicBezTo>
                      <a:pt x="1936019" y="-49810"/>
                      <a:pt x="2079340" y="33727"/>
                      <a:pt x="2210860" y="0"/>
                    </a:cubicBezTo>
                    <a:cubicBezTo>
                      <a:pt x="2342381" y="-33727"/>
                      <a:pt x="2477993" y="32409"/>
                      <a:pt x="2694486" y="0"/>
                    </a:cubicBezTo>
                    <a:cubicBezTo>
                      <a:pt x="2910979" y="-32409"/>
                      <a:pt x="3182788" y="36021"/>
                      <a:pt x="3362350" y="0"/>
                    </a:cubicBezTo>
                    <a:cubicBezTo>
                      <a:pt x="3541912" y="-36021"/>
                      <a:pt x="3740133" y="48990"/>
                      <a:pt x="3938095" y="0"/>
                    </a:cubicBezTo>
                    <a:cubicBezTo>
                      <a:pt x="4136058" y="-48990"/>
                      <a:pt x="4391745" y="12650"/>
                      <a:pt x="4605959" y="0"/>
                    </a:cubicBezTo>
                    <a:cubicBezTo>
                      <a:pt x="4643281" y="209945"/>
                      <a:pt x="4597173" y="367601"/>
                      <a:pt x="4605959" y="476194"/>
                    </a:cubicBezTo>
                    <a:cubicBezTo>
                      <a:pt x="4614745" y="584787"/>
                      <a:pt x="4578262" y="766717"/>
                      <a:pt x="4605959" y="919919"/>
                    </a:cubicBezTo>
                    <a:cubicBezTo>
                      <a:pt x="4633656" y="1073122"/>
                      <a:pt x="4557338" y="1234587"/>
                      <a:pt x="4605959" y="1363645"/>
                    </a:cubicBezTo>
                    <a:cubicBezTo>
                      <a:pt x="4654580" y="1492703"/>
                      <a:pt x="4591309" y="1659951"/>
                      <a:pt x="4605959" y="1872306"/>
                    </a:cubicBezTo>
                    <a:cubicBezTo>
                      <a:pt x="4620609" y="2084661"/>
                      <a:pt x="4564592" y="2230337"/>
                      <a:pt x="4605959" y="2380968"/>
                    </a:cubicBezTo>
                    <a:cubicBezTo>
                      <a:pt x="4647326" y="2531599"/>
                      <a:pt x="4523843" y="3028833"/>
                      <a:pt x="4605959" y="3246774"/>
                    </a:cubicBezTo>
                    <a:cubicBezTo>
                      <a:pt x="4479916" y="3268284"/>
                      <a:pt x="4366921" y="3210342"/>
                      <a:pt x="4168393" y="3246774"/>
                    </a:cubicBezTo>
                    <a:cubicBezTo>
                      <a:pt x="3969865" y="3283206"/>
                      <a:pt x="3869516" y="3218048"/>
                      <a:pt x="3730827" y="3246774"/>
                    </a:cubicBezTo>
                    <a:cubicBezTo>
                      <a:pt x="3592138" y="3275500"/>
                      <a:pt x="3487296" y="3224904"/>
                      <a:pt x="3247201" y="3246774"/>
                    </a:cubicBezTo>
                    <a:cubicBezTo>
                      <a:pt x="3007106" y="3268644"/>
                      <a:pt x="2916489" y="3209118"/>
                      <a:pt x="2717516" y="3246774"/>
                    </a:cubicBezTo>
                    <a:cubicBezTo>
                      <a:pt x="2518544" y="3284430"/>
                      <a:pt x="2486551" y="3229987"/>
                      <a:pt x="2279950" y="3246774"/>
                    </a:cubicBezTo>
                    <a:cubicBezTo>
                      <a:pt x="2073349" y="3263561"/>
                      <a:pt x="1950199" y="3179152"/>
                      <a:pt x="1704205" y="3246774"/>
                    </a:cubicBezTo>
                    <a:cubicBezTo>
                      <a:pt x="1458211" y="3314396"/>
                      <a:pt x="1256187" y="3204508"/>
                      <a:pt x="1082400" y="3246774"/>
                    </a:cubicBezTo>
                    <a:cubicBezTo>
                      <a:pt x="908613" y="3289040"/>
                      <a:pt x="748827" y="3197485"/>
                      <a:pt x="506655" y="3246774"/>
                    </a:cubicBezTo>
                    <a:cubicBezTo>
                      <a:pt x="264484" y="3296063"/>
                      <a:pt x="108294" y="3246603"/>
                      <a:pt x="0" y="3246774"/>
                    </a:cubicBezTo>
                    <a:cubicBezTo>
                      <a:pt x="-30719" y="3102687"/>
                      <a:pt x="44610" y="2962790"/>
                      <a:pt x="0" y="2770580"/>
                    </a:cubicBezTo>
                    <a:cubicBezTo>
                      <a:pt x="-44610" y="2578370"/>
                      <a:pt x="56231" y="2529847"/>
                      <a:pt x="0" y="2294387"/>
                    </a:cubicBezTo>
                    <a:cubicBezTo>
                      <a:pt x="-56231" y="2058927"/>
                      <a:pt x="53203" y="1967661"/>
                      <a:pt x="0" y="1688322"/>
                    </a:cubicBezTo>
                    <a:cubicBezTo>
                      <a:pt x="-53203" y="1408983"/>
                      <a:pt x="802" y="1401414"/>
                      <a:pt x="0" y="1212129"/>
                    </a:cubicBezTo>
                    <a:cubicBezTo>
                      <a:pt x="-802" y="1022844"/>
                      <a:pt x="20918" y="911777"/>
                      <a:pt x="0" y="638532"/>
                    </a:cubicBezTo>
                    <a:cubicBezTo>
                      <a:pt x="-20918" y="365287"/>
                      <a:pt x="47228" y="183716"/>
                      <a:pt x="0" y="0"/>
                    </a:cubicBezTo>
                    <a:close/>
                  </a:path>
                  <a:path w="4605959" h="3246774" stroke="0" extrusionOk="0">
                    <a:moveTo>
                      <a:pt x="0" y="0"/>
                    </a:moveTo>
                    <a:cubicBezTo>
                      <a:pt x="164534" y="-22430"/>
                      <a:pt x="234075" y="9891"/>
                      <a:pt x="437566" y="0"/>
                    </a:cubicBezTo>
                    <a:cubicBezTo>
                      <a:pt x="641057" y="-9891"/>
                      <a:pt x="741501" y="23898"/>
                      <a:pt x="875132" y="0"/>
                    </a:cubicBezTo>
                    <a:cubicBezTo>
                      <a:pt x="1008763" y="-23898"/>
                      <a:pt x="1199644" y="46739"/>
                      <a:pt x="1496937" y="0"/>
                    </a:cubicBezTo>
                    <a:cubicBezTo>
                      <a:pt x="1794231" y="-46739"/>
                      <a:pt x="1861909" y="69225"/>
                      <a:pt x="2118741" y="0"/>
                    </a:cubicBezTo>
                    <a:cubicBezTo>
                      <a:pt x="2375573" y="-69225"/>
                      <a:pt x="2519138" y="7074"/>
                      <a:pt x="2694486" y="0"/>
                    </a:cubicBezTo>
                    <a:cubicBezTo>
                      <a:pt x="2869834" y="-7074"/>
                      <a:pt x="3064310" y="63948"/>
                      <a:pt x="3316290" y="0"/>
                    </a:cubicBezTo>
                    <a:cubicBezTo>
                      <a:pt x="3568270" y="-63948"/>
                      <a:pt x="3627773" y="54644"/>
                      <a:pt x="3892035" y="0"/>
                    </a:cubicBezTo>
                    <a:cubicBezTo>
                      <a:pt x="4156298" y="-54644"/>
                      <a:pt x="4334806" y="74196"/>
                      <a:pt x="4605959" y="0"/>
                    </a:cubicBezTo>
                    <a:cubicBezTo>
                      <a:pt x="4637139" y="215402"/>
                      <a:pt x="4551864" y="383882"/>
                      <a:pt x="4605959" y="541129"/>
                    </a:cubicBezTo>
                    <a:cubicBezTo>
                      <a:pt x="4660054" y="698376"/>
                      <a:pt x="4556773" y="898387"/>
                      <a:pt x="4605959" y="1114726"/>
                    </a:cubicBezTo>
                    <a:cubicBezTo>
                      <a:pt x="4655145" y="1331065"/>
                      <a:pt x="4559492" y="1407108"/>
                      <a:pt x="4605959" y="1590919"/>
                    </a:cubicBezTo>
                    <a:cubicBezTo>
                      <a:pt x="4652426" y="1774730"/>
                      <a:pt x="4599943" y="1873864"/>
                      <a:pt x="4605959" y="2034645"/>
                    </a:cubicBezTo>
                    <a:cubicBezTo>
                      <a:pt x="4611975" y="2195426"/>
                      <a:pt x="4572598" y="2374225"/>
                      <a:pt x="4605959" y="2575774"/>
                    </a:cubicBezTo>
                    <a:cubicBezTo>
                      <a:pt x="4639320" y="2777323"/>
                      <a:pt x="4571790" y="2917702"/>
                      <a:pt x="4605959" y="3246774"/>
                    </a:cubicBezTo>
                    <a:cubicBezTo>
                      <a:pt x="4360623" y="3265310"/>
                      <a:pt x="4333525" y="3186774"/>
                      <a:pt x="4076274" y="3246774"/>
                    </a:cubicBezTo>
                    <a:cubicBezTo>
                      <a:pt x="3819024" y="3306774"/>
                      <a:pt x="3596654" y="3204230"/>
                      <a:pt x="3454469" y="3246774"/>
                    </a:cubicBezTo>
                    <a:cubicBezTo>
                      <a:pt x="3312285" y="3289318"/>
                      <a:pt x="3145078" y="3213530"/>
                      <a:pt x="2970844" y="3246774"/>
                    </a:cubicBezTo>
                    <a:cubicBezTo>
                      <a:pt x="2796611" y="3280018"/>
                      <a:pt x="2555601" y="3196218"/>
                      <a:pt x="2395099" y="3246774"/>
                    </a:cubicBezTo>
                    <a:cubicBezTo>
                      <a:pt x="2234597" y="3297330"/>
                      <a:pt x="2104733" y="3208789"/>
                      <a:pt x="1819354" y="3246774"/>
                    </a:cubicBezTo>
                    <a:cubicBezTo>
                      <a:pt x="1533976" y="3284759"/>
                      <a:pt x="1507608" y="3211216"/>
                      <a:pt x="1381788" y="3246774"/>
                    </a:cubicBezTo>
                    <a:cubicBezTo>
                      <a:pt x="1255968" y="3282332"/>
                      <a:pt x="1012297" y="3225943"/>
                      <a:pt x="852102" y="3246774"/>
                    </a:cubicBezTo>
                    <a:cubicBezTo>
                      <a:pt x="691907" y="3267605"/>
                      <a:pt x="236281" y="3195136"/>
                      <a:pt x="0" y="3246774"/>
                    </a:cubicBezTo>
                    <a:cubicBezTo>
                      <a:pt x="-7031" y="3050815"/>
                      <a:pt x="15364" y="2901720"/>
                      <a:pt x="0" y="2803048"/>
                    </a:cubicBezTo>
                    <a:cubicBezTo>
                      <a:pt x="-15364" y="2704376"/>
                      <a:pt x="24515" y="2462730"/>
                      <a:pt x="0" y="2196984"/>
                    </a:cubicBezTo>
                    <a:cubicBezTo>
                      <a:pt x="-24515" y="1931238"/>
                      <a:pt x="1677" y="1865096"/>
                      <a:pt x="0" y="1590919"/>
                    </a:cubicBezTo>
                    <a:cubicBezTo>
                      <a:pt x="-1677" y="1316743"/>
                      <a:pt x="20909" y="1313923"/>
                      <a:pt x="0" y="1082258"/>
                    </a:cubicBezTo>
                    <a:cubicBezTo>
                      <a:pt x="-20909" y="850593"/>
                      <a:pt x="61386" y="702019"/>
                      <a:pt x="0" y="476194"/>
                    </a:cubicBezTo>
                    <a:cubicBezTo>
                      <a:pt x="-61386" y="250369"/>
                      <a:pt x="26361" y="191882"/>
                      <a:pt x="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extLst>
                  <a:ext uri="{C807C97D-BFC1-408E-A445-0C87EB9F89A2}">
                    <ask:lineSketchStyleProps xmlns:ask="http://schemas.microsoft.com/office/drawing/2018/sketchyshapes" sd="3630192515">
                      <a:prstGeom prst="rect">
                        <a:avLst/>
                      </a:prstGeom>
                      <ask:type>
                        <ask:lineSketchScribble/>
                      </ask:type>
                    </ask:lineSketchStyleProps>
                  </a:ext>
                </a:extLst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2E223B79-87D1-A0CA-7626-AE4549B678E5}"/>
                  </a:ext>
                </a:extLst>
              </p:cNvPr>
              <p:cNvSpPr txBox="1"/>
              <p:nvPr/>
            </p:nvSpPr>
            <p:spPr>
              <a:xfrm>
                <a:off x="1768968" y="2415296"/>
                <a:ext cx="4216517" cy="294356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lnSpc>
                    <a:spcPct val="200000"/>
                  </a:lnSpc>
                </a:pPr>
                <a:r>
                  <a:rPr lang="en-US" sz="2400" i="1" dirty="0">
                    <a:solidFill>
                      <a:srgbClr val="FE0535"/>
                    </a:solidFill>
                    <a:latin typeface="Candara" panose="020E0502030303020204" pitchFamily="34" charset="0"/>
                    <a:cs typeface="Cavolini" panose="020B0502040204020203" pitchFamily="66" charset="0"/>
                  </a:rPr>
                  <a:t>the process required to convert a business hypothesis into a technology-enabled service that delivers value to the customer</a:t>
                </a: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6245266C-E9F9-4DDE-4A94-C2AA4C992AC9}"/>
                  </a:ext>
                </a:extLst>
              </p:cNvPr>
              <p:cNvSpPr txBox="1"/>
              <p:nvPr/>
            </p:nvSpPr>
            <p:spPr>
              <a:xfrm>
                <a:off x="866676" y="1787739"/>
                <a:ext cx="1315988" cy="221599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3800" i="1" dirty="0">
                    <a:solidFill>
                      <a:srgbClr val="BDCFD7"/>
                    </a:solidFill>
                  </a:rPr>
                  <a:t>“</a:t>
                </a:r>
                <a:endParaRPr lang="en-US" sz="13800" dirty="0">
                  <a:solidFill>
                    <a:srgbClr val="BDCFD7"/>
                  </a:solidFill>
                </a:endParaRP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F06EAC77-C60B-30AB-9FDF-B0CFFBD3996E}"/>
                  </a:ext>
                </a:extLst>
              </p:cNvPr>
              <p:cNvSpPr txBox="1"/>
              <p:nvPr/>
            </p:nvSpPr>
            <p:spPr>
              <a:xfrm>
                <a:off x="5671023" y="4843662"/>
                <a:ext cx="1315988" cy="2215991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sz="13800" i="1" dirty="0">
                    <a:solidFill>
                      <a:srgbClr val="BDCFD7"/>
                    </a:solidFill>
                  </a:rPr>
                  <a:t>”</a:t>
                </a:r>
                <a:endParaRPr lang="en-US" sz="13800" dirty="0">
                  <a:solidFill>
                    <a:srgbClr val="BDCFD7"/>
                  </a:solidFill>
                </a:endParaRPr>
              </a:p>
            </p:txBody>
          </p:sp>
        </p:grp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BF652CDC-0FE0-191E-6245-059529448ED6}"/>
              </a:ext>
            </a:extLst>
          </p:cNvPr>
          <p:cNvSpPr txBox="1"/>
          <p:nvPr/>
        </p:nvSpPr>
        <p:spPr>
          <a:xfrm>
            <a:off x="6962203" y="2931139"/>
            <a:ext cx="4392898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Put simply, the technology value stream is the entire process of taking a business request and creating the request.</a:t>
            </a:r>
          </a:p>
        </p:txBody>
      </p:sp>
    </p:spTree>
    <p:extLst>
      <p:ext uri="{BB962C8B-B14F-4D97-AF65-F5344CB8AC3E}">
        <p14:creationId xmlns:p14="http://schemas.microsoft.com/office/powerpoint/2010/main" val="12616766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DCF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970" y="348785"/>
            <a:ext cx="11348830" cy="785048"/>
          </a:xfr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US" sz="2400" b="1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 Technology Value Stream | The Process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B099DF-C00F-4E08-9D13-90C2FBD3A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BFFB2-86D9-4B8F-A59A-553A60B94BBE}" type="slidenum">
              <a:rPr lang="en-US" smtClean="0"/>
              <a:t>5</a:t>
            </a:fld>
            <a:endParaRPr lang="en-US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7CA65AA9-D960-B193-BFBE-55A174D21F2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27793894"/>
              </p:ext>
            </p:extLst>
          </p:nvPr>
        </p:nvGraphicFramePr>
        <p:xfrm>
          <a:off x="0" y="1063171"/>
          <a:ext cx="10649778" cy="47316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3" name="Picture 12" descr="A picture containing toy, doll&#10;&#10;Description automatically generated">
            <a:extLst>
              <a:ext uri="{FF2B5EF4-FFF2-40B4-BE49-F238E27FC236}">
                <a16:creationId xmlns:a16="http://schemas.microsoft.com/office/drawing/2014/main" id="{6029FDAD-D2B3-04E4-D12B-73F1AB989C5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7586" y="2736614"/>
            <a:ext cx="4121386" cy="4121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7121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DCF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29A0CC3F-9232-746B-CC98-D057D99CEFA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70" t="5415" r="7698" b="7834"/>
          <a:stretch/>
        </p:blipFill>
        <p:spPr>
          <a:xfrm>
            <a:off x="8048172" y="1715051"/>
            <a:ext cx="3802743" cy="384348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970" y="348785"/>
            <a:ext cx="11348830" cy="785048"/>
          </a:xfr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US" sz="2400" b="1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 Technology Value Stream | The Process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B099DF-C00F-4E08-9D13-90C2FBD3A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27930" y="6006114"/>
            <a:ext cx="1706217" cy="365125"/>
          </a:xfrm>
        </p:spPr>
        <p:txBody>
          <a:bodyPr/>
          <a:lstStyle/>
          <a:p>
            <a:fld id="{8FDBFFB2-86D9-4B8F-A59A-553A60B94BBE}" type="slidenum">
              <a:rPr lang="en-US" smtClean="0"/>
              <a:t>6</a:t>
            </a:fld>
            <a:endParaRPr lang="en-US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7CA65AA9-D960-B193-BFBE-55A174D21F2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41977814"/>
              </p:ext>
            </p:extLst>
          </p:nvPr>
        </p:nvGraphicFramePr>
        <p:xfrm>
          <a:off x="284370" y="1874442"/>
          <a:ext cx="8461829" cy="35247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4481199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DCF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>
            <a:extLst>
              <a:ext uri="{FF2B5EF4-FFF2-40B4-BE49-F238E27FC236}">
                <a16:creationId xmlns:a16="http://schemas.microsoft.com/office/drawing/2014/main" id="{01884EFE-5671-7454-11D4-19F099E992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6" t="15287" r="329" b="-1680"/>
          <a:stretch/>
        </p:blipFill>
        <p:spPr bwMode="auto">
          <a:xfrm>
            <a:off x="0" y="269047"/>
            <a:ext cx="12192000" cy="6719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970" y="348785"/>
            <a:ext cx="11348830" cy="785048"/>
          </a:xfr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US" sz="2400" b="1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 Technology Value Stream | The Process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B099DF-C00F-4E08-9D13-90C2FBD3A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BFFB2-86D9-4B8F-A59A-553A60B94BBE}" type="slidenum">
              <a:rPr lang="en-US" smtClean="0"/>
              <a:t>7</a:t>
            </a:fld>
            <a:endParaRPr lang="en-US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7CA65AA9-D960-B193-BFBE-55A174D21F2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05329250"/>
              </p:ext>
            </p:extLst>
          </p:nvPr>
        </p:nvGraphicFramePr>
        <p:xfrm>
          <a:off x="618711" y="1256663"/>
          <a:ext cx="10649778" cy="47316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3" name="AutoShape 2">
            <a:extLst>
              <a:ext uri="{FF2B5EF4-FFF2-40B4-BE49-F238E27FC236}">
                <a16:creationId xmlns:a16="http://schemas.microsoft.com/office/drawing/2014/main" id="{C5A0290B-72D4-D2EF-47BA-3467A979CE8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708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DCF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970" y="348785"/>
            <a:ext cx="11348830" cy="785048"/>
          </a:xfr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r>
              <a:rPr lang="en-US" sz="2400" b="1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The Technology Value Stream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A03C17-1CD0-44C6-A039-4963A0B7E524}"/>
              </a:ext>
            </a:extLst>
          </p:cNvPr>
          <p:cNvSpPr txBox="1"/>
          <p:nvPr/>
        </p:nvSpPr>
        <p:spPr>
          <a:xfrm>
            <a:off x="385970" y="1230883"/>
            <a:ext cx="11348830" cy="461665"/>
          </a:xfrm>
          <a:prstGeom prst="rect">
            <a:avLst/>
          </a:prstGeom>
          <a:solidFill>
            <a:srgbClr val="BDCFD7"/>
          </a:solidFill>
          <a:ln>
            <a:noFill/>
          </a:ln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2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Key Metrics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B099DF-C00F-4E08-9D13-90C2FBD3A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BFFB2-86D9-4B8F-A59A-553A60B94BBE}" type="slidenum">
              <a:rPr lang="en-US" smtClean="0"/>
              <a:t>8</a:t>
            </a:fld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0609D57-E8FB-55B2-A839-EEFCD6A339E4}"/>
              </a:ext>
            </a:extLst>
          </p:cNvPr>
          <p:cNvSpPr txBox="1"/>
          <p:nvPr/>
        </p:nvSpPr>
        <p:spPr>
          <a:xfrm>
            <a:off x="2612571" y="1942544"/>
            <a:ext cx="6342743" cy="3539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800" dirty="0"/>
              <a:t>The technology value stream has three key metrics that measure its performance: </a:t>
            </a:r>
          </a:p>
          <a:p>
            <a:pPr algn="ctr"/>
            <a:endParaRPr lang="en-US" sz="2800" dirty="0"/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Lead Times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Processing Times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%C/A (percent complete and accurate)</a:t>
            </a:r>
          </a:p>
        </p:txBody>
      </p:sp>
    </p:spTree>
    <p:extLst>
      <p:ext uri="{BB962C8B-B14F-4D97-AF65-F5344CB8AC3E}">
        <p14:creationId xmlns:p14="http://schemas.microsoft.com/office/powerpoint/2010/main" val="21221334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DCFD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969" y="348783"/>
            <a:ext cx="11443173" cy="6095559"/>
          </a:xfr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>
            <a:normAutofit/>
          </a:bodyPr>
          <a:lstStyle/>
          <a:p>
            <a:pPr algn="ctr"/>
            <a:r>
              <a:rPr lang="en-US" sz="6000" b="1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DEFINING LEAD TIME </a:t>
            </a:r>
            <a:br>
              <a:rPr lang="en-US" sz="6000" b="1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6000" b="1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VS.</a:t>
            </a:r>
            <a:br>
              <a:rPr lang="en-US" sz="6000" b="1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</a:br>
            <a:r>
              <a:rPr lang="en-US" sz="6000" b="1" i="1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PROCESSING TIME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B099DF-C00F-4E08-9D13-90C2FBD3A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BFFB2-86D9-4B8F-A59A-553A60B94BB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7596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Basis">
  <a:themeElements>
    <a:clrScheme name="Bellevue">
      <a:dk1>
        <a:sysClr val="windowText" lastClr="000000"/>
      </a:dk1>
      <a:lt1>
        <a:sysClr val="window" lastClr="FFFFFF"/>
      </a:lt1>
      <a:dk2>
        <a:srgbClr val="3C275A"/>
      </a:dk2>
      <a:lt2>
        <a:srgbClr val="EEECE1"/>
      </a:lt2>
      <a:accent1>
        <a:srgbClr val="3C275A"/>
      </a:accent1>
      <a:accent2>
        <a:srgbClr val="C0504D"/>
      </a:accent2>
      <a:accent3>
        <a:srgbClr val="9BBB59"/>
      </a:accent3>
      <a:accent4>
        <a:srgbClr val="D6A800"/>
      </a:accent4>
      <a:accent5>
        <a:srgbClr val="4BACC6"/>
      </a:accent5>
      <a:accent6>
        <a:srgbClr val="F79646"/>
      </a:accent6>
      <a:hlink>
        <a:srgbClr val="453674"/>
      </a:hlink>
      <a:folHlink>
        <a:srgbClr val="D6A800"/>
      </a:folHlink>
    </a:clrScheme>
    <a:fontScheme name="Bellevue">
      <a:majorFont>
        <a:latin typeface="Verdana"/>
        <a:ea typeface=""/>
        <a:cs typeface=""/>
      </a:majorFont>
      <a:minorFont>
        <a:latin typeface="Arial"/>
        <a:ea typeface=""/>
        <a:cs typeface=""/>
      </a:minorFont>
    </a:fontScheme>
    <a:fmtScheme name="Basis">
      <a:fillStyleLst>
        <a:solidFill>
          <a:schemeClr val="phClr"/>
        </a:solidFill>
        <a:solidFill>
          <a:schemeClr val="phClr">
            <a:tint val="63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446C221D-F63F-4DD8-B509-CFE168687BF2}"/>
    </a:ext>
  </a:extLst>
</a:theme>
</file>

<file path=ppt/theme/theme2.xml><?xml version="1.0" encoding="utf-8"?>
<a:theme xmlns:a="http://schemas.openxmlformats.org/drawingml/2006/main" name="Office Theme">
  <a:themeElements>
    <a:clrScheme name="Children Happy">
      <a:dk1>
        <a:srgbClr val="595959"/>
      </a:dk1>
      <a:lt1>
        <a:sysClr val="window" lastClr="FFFFFF"/>
      </a:lt1>
      <a:dk2>
        <a:srgbClr val="000000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9D66D"/>
      </a:accent5>
      <a:accent6>
        <a:srgbClr val="838383"/>
      </a:accent6>
      <a:hlink>
        <a:srgbClr val="F59E00"/>
      </a:hlink>
      <a:folHlink>
        <a:srgbClr val="B2B2B2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Children Happy">
      <a:dk1>
        <a:srgbClr val="595959"/>
      </a:dk1>
      <a:lt1>
        <a:sysClr val="window" lastClr="FFFFFF"/>
      </a:lt1>
      <a:dk2>
        <a:srgbClr val="000000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9D66D"/>
      </a:accent5>
      <a:accent6>
        <a:srgbClr val="838383"/>
      </a:accent6>
      <a:hlink>
        <a:srgbClr val="F59E00"/>
      </a:hlink>
      <a:folHlink>
        <a:srgbClr val="B2B2B2"/>
      </a:folHlink>
    </a:clrScheme>
    <a:fontScheme name="Euphemia">
      <a:majorFont>
        <a:latin typeface="Euphemia"/>
        <a:ea typeface=""/>
        <a:cs typeface=""/>
      </a:majorFont>
      <a:minorFont>
        <a:latin typeface="Euphemi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FF60C7F0387DA48A1DB74D450D555DE" ma:contentTypeVersion="4" ma:contentTypeDescription="Create a new document." ma:contentTypeScope="" ma:versionID="cece31872e57dd3fee52a34c39e09d30">
  <xsd:schema xmlns:xsd="http://www.w3.org/2001/XMLSchema" xmlns:xs="http://www.w3.org/2001/XMLSchema" xmlns:p="http://schemas.microsoft.com/office/2006/metadata/properties" xmlns:ns3="a345a861-069f-4e36-b912-1f0699743033" targetNamespace="http://schemas.microsoft.com/office/2006/metadata/properties" ma:root="true" ma:fieldsID="778e20b3e6dc6d0acc5e5ac03742bdcf" ns3:_="">
    <xsd:import namespace="a345a861-069f-4e36-b912-1f0699743033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345a861-069f-4e36-b912-1f069974303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AD7BD39-AA3C-413E-A577-51122E15A59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345a861-069f-4e36-b912-1f069974303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73ACA78-A274-4649-895B-0A186772844B}">
  <ds:schemaRefs>
    <ds:schemaRef ds:uri="http://schemas.microsoft.com/office/2006/metadata/properties"/>
    <ds:schemaRef ds:uri="http://schemas.openxmlformats.org/package/2006/metadata/core-properties"/>
    <ds:schemaRef ds:uri="http://purl.org/dc/dcmitype/"/>
    <ds:schemaRef ds:uri="a345a861-069f-4e36-b912-1f0699743033"/>
    <ds:schemaRef ds:uri="http://schemas.microsoft.com/office/2006/documentManagement/types"/>
    <ds:schemaRef ds:uri="http://www.w3.org/XML/1998/namespace"/>
    <ds:schemaRef ds:uri="http://purl.org/dc/elements/1.1/"/>
    <ds:schemaRef ds:uri="http://schemas.microsoft.com/office/infopath/2007/PartnerControl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D08115A4-3310-48A1-A92C-01BFC857490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1228</Words>
  <Application>Microsoft Office PowerPoint</Application>
  <PresentationFormat>Widescreen</PresentationFormat>
  <Paragraphs>200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5" baseType="lpstr">
      <vt:lpstr>Arial</vt:lpstr>
      <vt:lpstr>Calibri</vt:lpstr>
      <vt:lpstr>Candara</vt:lpstr>
      <vt:lpstr>Corbel</vt:lpstr>
      <vt:lpstr>Euphemia</vt:lpstr>
      <vt:lpstr>Segoe UI</vt:lpstr>
      <vt:lpstr>Times New Roman</vt:lpstr>
      <vt:lpstr>Verdana</vt:lpstr>
      <vt:lpstr>Basis</vt:lpstr>
      <vt:lpstr>Presentation 1.2 The Technology  Value Stream</vt:lpstr>
      <vt:lpstr>The Technology Value Stream | Objectives</vt:lpstr>
      <vt:lpstr>The Technology  Value Stream</vt:lpstr>
      <vt:lpstr>The Technology Value Stream</vt:lpstr>
      <vt:lpstr>The Technology Value Stream | The Process</vt:lpstr>
      <vt:lpstr>The Technology Value Stream | The Process</vt:lpstr>
      <vt:lpstr>The Technology Value Stream | The Process</vt:lpstr>
      <vt:lpstr>The Technology Value Stream</vt:lpstr>
      <vt:lpstr>DEFINING LEAD TIME  VS. PROCESSING TIME</vt:lpstr>
      <vt:lpstr>Defining Lead Time vs. Processing Time</vt:lpstr>
      <vt:lpstr>Defining Lead Time vs. Processing Time</vt:lpstr>
      <vt:lpstr>Defining Lead Time vs. Processing Time</vt:lpstr>
      <vt:lpstr>Defining Lead Time vs. Processing Time</vt:lpstr>
      <vt:lpstr>THE COMMON SCENARIO</vt:lpstr>
      <vt:lpstr>The Common Scenario</vt:lpstr>
      <vt:lpstr>The Common Scenario</vt:lpstr>
      <vt:lpstr>THE DEVOPS IDEAL</vt:lpstr>
      <vt:lpstr>The DevOps Ideal: Deployment Lead Time of Minutes</vt:lpstr>
      <vt:lpstr>The DevOps Ideal: Deployment Lead Time of Minutes</vt:lpstr>
      <vt:lpstr>The DevOps Ideal: Deployment Lead Time of Minutes</vt:lpstr>
      <vt:lpstr>The DevOps Ideal: Deployment Lead Time of Minutes</vt:lpstr>
      <vt:lpstr>The DevOps Ideal: Deployment Lead Time of Minutes</vt:lpstr>
      <vt:lpstr>%C/A</vt:lpstr>
      <vt:lpstr>%C/A</vt:lpstr>
      <vt:lpstr>The Technology Value Stream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Assignment  - Body Language</dc:title>
  <dc:creator/>
  <cp:lastModifiedBy/>
  <cp:revision>12</cp:revision>
  <dcterms:created xsi:type="dcterms:W3CDTF">2013-07-31T14:58:52Z</dcterms:created>
  <dcterms:modified xsi:type="dcterms:W3CDTF">2022-05-28T20:16:59Z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0x010100AFF60C7F0387DA48A1DB74D450D555DE</vt:lpwstr>
  </property>
</Properties>
</file>

<file path=docProps/thumbnail.jpeg>
</file>